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72.xml" ContentType="application/vnd.openxmlformats-officedocument.presentationml.slide+xml"/>
  <Override PartName="/ppt/slides/slide8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Default Extension="jpeg" ContentType="image/jpeg"/>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2" r:id="rId7"/>
    <p:sldId id="263" r:id="rId8"/>
    <p:sldId id="261" r:id="rId9"/>
    <p:sldId id="323" r:id="rId10"/>
    <p:sldId id="264" r:id="rId11"/>
    <p:sldId id="265" r:id="rId12"/>
    <p:sldId id="266" r:id="rId13"/>
    <p:sldId id="324" r:id="rId14"/>
    <p:sldId id="267" r:id="rId15"/>
    <p:sldId id="268" r:id="rId16"/>
    <p:sldId id="269" r:id="rId17"/>
    <p:sldId id="270" r:id="rId18"/>
    <p:sldId id="325" r:id="rId19"/>
    <p:sldId id="271" r:id="rId20"/>
    <p:sldId id="326" r:id="rId21"/>
    <p:sldId id="272" r:id="rId22"/>
    <p:sldId id="273" r:id="rId23"/>
    <p:sldId id="327" r:id="rId24"/>
    <p:sldId id="274" r:id="rId25"/>
    <p:sldId id="275" r:id="rId26"/>
    <p:sldId id="328" r:id="rId27"/>
    <p:sldId id="276" r:id="rId28"/>
    <p:sldId id="329" r:id="rId29"/>
    <p:sldId id="277" r:id="rId30"/>
    <p:sldId id="278" r:id="rId31"/>
    <p:sldId id="279" r:id="rId32"/>
    <p:sldId id="280" r:id="rId33"/>
    <p:sldId id="281" r:id="rId34"/>
    <p:sldId id="282" r:id="rId35"/>
    <p:sldId id="330" r:id="rId36"/>
    <p:sldId id="283" r:id="rId37"/>
    <p:sldId id="284" r:id="rId38"/>
    <p:sldId id="285" r:id="rId39"/>
    <p:sldId id="286" r:id="rId40"/>
    <p:sldId id="287" r:id="rId41"/>
    <p:sldId id="288" r:id="rId42"/>
    <p:sldId id="289" r:id="rId43"/>
    <p:sldId id="290" r:id="rId44"/>
    <p:sldId id="291" r:id="rId45"/>
    <p:sldId id="331" r:id="rId46"/>
    <p:sldId id="292" r:id="rId47"/>
    <p:sldId id="293" r:id="rId48"/>
    <p:sldId id="294" r:id="rId49"/>
    <p:sldId id="295" r:id="rId50"/>
    <p:sldId id="296" r:id="rId51"/>
    <p:sldId id="297" r:id="rId52"/>
    <p:sldId id="298" r:id="rId53"/>
    <p:sldId id="332" r:id="rId54"/>
    <p:sldId id="299" r:id="rId55"/>
    <p:sldId id="300" r:id="rId56"/>
    <p:sldId id="301" r:id="rId57"/>
    <p:sldId id="302" r:id="rId58"/>
    <p:sldId id="333" r:id="rId59"/>
    <p:sldId id="303" r:id="rId60"/>
    <p:sldId id="304" r:id="rId61"/>
    <p:sldId id="334" r:id="rId62"/>
    <p:sldId id="305" r:id="rId63"/>
    <p:sldId id="306" r:id="rId64"/>
    <p:sldId id="307" r:id="rId65"/>
    <p:sldId id="335" r:id="rId66"/>
    <p:sldId id="308" r:id="rId67"/>
    <p:sldId id="309" r:id="rId68"/>
    <p:sldId id="310" r:id="rId69"/>
    <p:sldId id="311" r:id="rId70"/>
    <p:sldId id="312" r:id="rId71"/>
    <p:sldId id="313" r:id="rId72"/>
    <p:sldId id="336" r:id="rId73"/>
    <p:sldId id="314" r:id="rId74"/>
    <p:sldId id="315" r:id="rId75"/>
    <p:sldId id="316" r:id="rId76"/>
    <p:sldId id="317" r:id="rId77"/>
    <p:sldId id="337" r:id="rId78"/>
    <p:sldId id="318" r:id="rId79"/>
    <p:sldId id="319" r:id="rId80"/>
    <p:sldId id="320" r:id="rId81"/>
    <p:sldId id="321" r:id="rId82"/>
    <p:sldId id="338" r:id="rId83"/>
    <p:sldId id="322" r:id="rId84"/>
  </p:sldIdLst>
  <p:sldSz cx="9144000" cy="6858000" type="screen4x3"/>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9" d="100"/>
          <a:sy n="69" d="100"/>
        </p:scale>
        <p:origin x="-1416"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94"/>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bg>
      <p:bgRef idx="1002">
        <a:schemeClr val="bg2"/>
      </p:bgRef>
    </p:bg>
    <p:spTree>
      <p:nvGrpSpPr>
        <p:cNvPr id="1" name=""/>
        <p:cNvGrpSpPr/>
        <p:nvPr/>
      </p:nvGrpSpPr>
      <p:grpSpPr>
        <a:xfrm>
          <a:off x="0" y="0"/>
          <a:ext cx="0" cy="0"/>
          <a:chOff x="0" y="0"/>
          <a:chExt cx="0" cy="0"/>
        </a:xfrm>
      </p:grpSpPr>
      <p:sp>
        <p:nvSpPr>
          <p:cNvPr id="9" name="8 Başlık"/>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tr-TR" smtClean="0"/>
              <a:t>Asıl başlık stili için tıklatın</a:t>
            </a:r>
            <a:endParaRPr kumimoji="0" lang="en-US"/>
          </a:p>
        </p:txBody>
      </p:sp>
      <p:sp>
        <p:nvSpPr>
          <p:cNvPr id="17" name="16 Alt Başlık"/>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tr-TR" smtClean="0"/>
              <a:t>Asıl alt başlık stilini düzenlemek için tıklatın</a:t>
            </a:r>
            <a:endParaRPr kumimoji="0" lang="en-US"/>
          </a:p>
        </p:txBody>
      </p:sp>
      <p:sp>
        <p:nvSpPr>
          <p:cNvPr id="30" name="29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19" name="18 Altbilgi Yer Tutucusu"/>
          <p:cNvSpPr>
            <a:spLocks noGrp="1"/>
          </p:cNvSpPr>
          <p:nvPr>
            <p:ph type="ftr" sz="quarter" idx="11"/>
          </p:nvPr>
        </p:nvSpPr>
        <p:spPr/>
        <p:txBody>
          <a:bodyPr/>
          <a:lstStyle/>
          <a:p>
            <a:endParaRPr lang="tr-TR"/>
          </a:p>
        </p:txBody>
      </p:sp>
      <p:sp>
        <p:nvSpPr>
          <p:cNvPr id="27" name="26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Dikey Metin">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1 Dikey Başlık"/>
          <p:cNvSpPr>
            <a:spLocks noGrp="1"/>
          </p:cNvSpPr>
          <p:nvPr>
            <p:ph type="title" orient="vert"/>
          </p:nvPr>
        </p:nvSpPr>
        <p:spPr>
          <a:xfrm>
            <a:off x="6629400" y="914401"/>
            <a:ext cx="2057400" cy="5211763"/>
          </a:xfrm>
        </p:spPr>
        <p:txBody>
          <a:bodyPr vert="eaVert"/>
          <a:lstStyle/>
          <a:p>
            <a:r>
              <a:rPr kumimoji="0" lang="tr-TR" smtClean="0"/>
              <a:t>Asıl başlık stili için tıklatın</a:t>
            </a:r>
            <a:endParaRPr kumimoji="0" lang="en-US"/>
          </a:p>
        </p:txBody>
      </p:sp>
      <p:sp>
        <p:nvSpPr>
          <p:cNvPr id="3" name="2 Dikey Metin Yer Tutucusu"/>
          <p:cNvSpPr>
            <a:spLocks noGrp="1"/>
          </p:cNvSpPr>
          <p:nvPr>
            <p:ph type="body" orient="vert" idx="1"/>
          </p:nvPr>
        </p:nvSpPr>
        <p:spPr>
          <a:xfrm>
            <a:off x="457200" y="914401"/>
            <a:ext cx="6019800" cy="5211763"/>
          </a:xfrm>
        </p:spPr>
        <p:txBody>
          <a:bodyPr vert="eaVert"/>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kumimoji="0" lang="tr-TR" smtClean="0"/>
              <a:t>Asıl başlık stili için tıklatın</a:t>
            </a:r>
            <a:endParaRPr kumimoji="0" lang="en-US"/>
          </a:p>
        </p:txBody>
      </p:sp>
      <p:sp>
        <p:nvSpPr>
          <p:cNvPr id="3" name="2 İçerik Yer Tutucusu"/>
          <p:cNvSpPr>
            <a:spLocks noGrp="1"/>
          </p:cNvSpPr>
          <p:nvPr>
            <p:ph idx="1"/>
          </p:nvPr>
        </p:nvSpPr>
        <p:spPr/>
        <p:txBody>
          <a:body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bg>
      <p:bgRef idx="1002">
        <a:schemeClr val="bg2"/>
      </p:bgRef>
    </p:bg>
    <p:spTree>
      <p:nvGrpSpPr>
        <p:cNvPr id="1" name=""/>
        <p:cNvGrpSpPr/>
        <p:nvPr/>
      </p:nvGrpSpPr>
      <p:grpSpPr>
        <a:xfrm>
          <a:off x="0" y="0"/>
          <a:ext cx="0" cy="0"/>
          <a:chOff x="0" y="0"/>
          <a:chExt cx="0" cy="0"/>
        </a:xfrm>
      </p:grpSpPr>
      <p:sp>
        <p:nvSpPr>
          <p:cNvPr id="2" name="1 Başlık"/>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tr-TR" smtClean="0"/>
              <a:t>Asıl metin stillerini düzenlemek için tıklatın</a:t>
            </a:r>
          </a:p>
        </p:txBody>
      </p:sp>
      <p:sp>
        <p:nvSpPr>
          <p:cNvPr id="4" name="3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5" name="4 Altbilgi Yer Tutucusu"/>
          <p:cNvSpPr>
            <a:spLocks noGrp="1"/>
          </p:cNvSpPr>
          <p:nvPr>
            <p:ph type="ftr" sz="quarter" idx="11"/>
          </p:nvPr>
        </p:nvSpPr>
        <p:spPr/>
        <p:txBody>
          <a:bodyPr/>
          <a:lstStyle/>
          <a:p>
            <a:endParaRPr lang="tr-TR"/>
          </a:p>
        </p:txBody>
      </p:sp>
      <p:sp>
        <p:nvSpPr>
          <p:cNvPr id="6" name="5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704088"/>
            <a:ext cx="8229600" cy="1143000"/>
          </a:xfrm>
        </p:spPr>
        <p:txBody>
          <a:bodyPr/>
          <a:lstStyle/>
          <a:p>
            <a:r>
              <a:rPr kumimoji="0" lang="tr-TR" smtClean="0"/>
              <a:t>Asıl başlık stili için tıklatın</a:t>
            </a:r>
            <a:endParaRPr kumimoji="0" lang="en-US"/>
          </a:p>
        </p:txBody>
      </p:sp>
      <p:sp>
        <p:nvSpPr>
          <p:cNvPr id="3" name="2 İçerik Yer Tutucusu"/>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4" name="3 İçerik Yer Tutucusu"/>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1 Başlık"/>
          <p:cNvSpPr>
            <a:spLocks noGrp="1"/>
          </p:cNvSpPr>
          <p:nvPr>
            <p:ph type="title"/>
          </p:nvPr>
        </p:nvSpPr>
        <p:spPr>
          <a:xfrm>
            <a:off x="457200" y="704088"/>
            <a:ext cx="8229600" cy="1143000"/>
          </a:xfrm>
        </p:spPr>
        <p:txBody>
          <a:bodyPr tIns="45720" anchor="b"/>
          <a:lstStyle>
            <a:lvl1pPr>
              <a:defRPr/>
            </a:lvl1pPr>
          </a:lstStyle>
          <a:p>
            <a:r>
              <a:rPr kumimoji="0" lang="tr-TR" smtClean="0"/>
              <a:t>Asıl başlık stili için tıklatın</a:t>
            </a:r>
            <a:endParaRPr kumimoji="0" lang="en-US"/>
          </a:p>
        </p:txBody>
      </p:sp>
      <p:sp>
        <p:nvSpPr>
          <p:cNvPr id="3" name="2 Metin Yer Tutucusu"/>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4" name="3 Metin Yer Tutucusu"/>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tr-TR" smtClean="0"/>
              <a:t>Asıl metin stillerini düzenlemek için tıklatın</a:t>
            </a:r>
          </a:p>
        </p:txBody>
      </p:sp>
      <p:sp>
        <p:nvSpPr>
          <p:cNvPr id="5" name="4 İçerik Yer Tutucusu"/>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6" name="5 İçerik Yer Tutucusu"/>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7" name="6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8" name="7 Altbilgi Yer Tutucusu"/>
          <p:cNvSpPr>
            <a:spLocks noGrp="1"/>
          </p:cNvSpPr>
          <p:nvPr>
            <p:ph type="ftr" sz="quarter" idx="11"/>
          </p:nvPr>
        </p:nvSpPr>
        <p:spPr/>
        <p:txBody>
          <a:bodyPr/>
          <a:lstStyle/>
          <a:p>
            <a:endParaRPr lang="tr-TR"/>
          </a:p>
        </p:txBody>
      </p:sp>
      <p:sp>
        <p:nvSpPr>
          <p:cNvPr id="9" name="8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1 Başlık"/>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tr-TR" smtClean="0"/>
              <a:t>Asıl başlık stili için tıklatın</a:t>
            </a:r>
            <a:endParaRPr kumimoji="0" lang="en-US"/>
          </a:p>
        </p:txBody>
      </p:sp>
      <p:sp>
        <p:nvSpPr>
          <p:cNvPr id="3" name="2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4" name="3 Altbilgi Yer Tutucusu"/>
          <p:cNvSpPr>
            <a:spLocks noGrp="1"/>
          </p:cNvSpPr>
          <p:nvPr>
            <p:ph type="ftr" sz="quarter" idx="11"/>
          </p:nvPr>
        </p:nvSpPr>
        <p:spPr/>
        <p:txBody>
          <a:bodyPr/>
          <a:lstStyle/>
          <a:p>
            <a:endParaRPr lang="tr-TR"/>
          </a:p>
        </p:txBody>
      </p:sp>
      <p:sp>
        <p:nvSpPr>
          <p:cNvPr id="5" name="4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1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3" name="2 Altbilgi Yer Tutucusu"/>
          <p:cNvSpPr>
            <a:spLocks noGrp="1"/>
          </p:cNvSpPr>
          <p:nvPr>
            <p:ph type="ftr" sz="quarter" idx="11"/>
          </p:nvPr>
        </p:nvSpPr>
        <p:spPr/>
        <p:txBody>
          <a:bodyPr/>
          <a:lstStyle/>
          <a:p>
            <a:endParaRPr lang="tr-TR"/>
          </a:p>
        </p:txBody>
      </p:sp>
      <p:sp>
        <p:nvSpPr>
          <p:cNvPr id="4" name="3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1 Başlık"/>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tr-TR" smtClean="0"/>
              <a:t>Asıl başlık stili için tıklatın</a:t>
            </a:r>
            <a:endParaRPr kumimoji="0" lang="en-US"/>
          </a:p>
        </p:txBody>
      </p:sp>
      <p:sp>
        <p:nvSpPr>
          <p:cNvPr id="3" name="2 Metin Yer Tutucusu"/>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tr-TR" smtClean="0"/>
              <a:t>Asıl metin stillerini düzenlemek için tıklatın</a:t>
            </a:r>
          </a:p>
        </p:txBody>
      </p:sp>
      <p:sp>
        <p:nvSpPr>
          <p:cNvPr id="4" name="3 İçerik Yer Tutucusu"/>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tr-TR" smtClean="0"/>
              <a:t>Asıl metin stillerini düzenlemek için tıklatın</a:t>
            </a:r>
          </a:p>
          <a:p>
            <a:pPr lvl="1" eaLnBrk="1" latinLnBrk="0" hangingPunct="1"/>
            <a:r>
              <a:rPr lang="tr-TR" smtClean="0"/>
              <a:t>İkinci düzey</a:t>
            </a:r>
          </a:p>
          <a:p>
            <a:pPr lvl="2" eaLnBrk="1" latinLnBrk="0" hangingPunct="1"/>
            <a:r>
              <a:rPr lang="tr-TR" smtClean="0"/>
              <a:t>Üçüncü düzey</a:t>
            </a:r>
          </a:p>
          <a:p>
            <a:pPr lvl="3" eaLnBrk="1" latinLnBrk="0" hangingPunct="1"/>
            <a:r>
              <a:rPr lang="tr-TR" smtClean="0"/>
              <a:t>Dördüncü düzey</a:t>
            </a:r>
          </a:p>
          <a:p>
            <a:pPr lvl="4" eaLnBrk="1" latinLnBrk="0" hangingPunct="1"/>
            <a:r>
              <a:rPr lang="tr-TR" smtClean="0"/>
              <a:t>Beşinci düzey</a:t>
            </a:r>
            <a:endParaRPr kumimoji="0" lang="en-US"/>
          </a:p>
        </p:txBody>
      </p:sp>
      <p:sp>
        <p:nvSpPr>
          <p:cNvPr id="5" name="4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p:txBody>
          <a:bodyPr/>
          <a:lstStyle/>
          <a:p>
            <a:fld id="{EB080B56-795E-471A-B065-9386AD22C5B9}" type="slidenum">
              <a:rPr lang="tr-TR" smtClean="0"/>
              <a:pPr/>
              <a:t>‹#›</a:t>
            </a:fld>
            <a:endParaRPr lang="tr-T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9" name="8 Tek Köşesi Kesik ve Yuvarlatılmış Dikdörtgen"/>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11 Dik Üçgen"/>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1 Başlık"/>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tr-TR" smtClean="0"/>
              <a:t>Asıl başlık stili için tıklatın</a:t>
            </a:r>
            <a:endParaRPr kumimoji="0" lang="en-US"/>
          </a:p>
        </p:txBody>
      </p:sp>
      <p:sp>
        <p:nvSpPr>
          <p:cNvPr id="4" name="3 Metin Yer Tutucusu"/>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tr-TR" smtClean="0"/>
              <a:t>Asıl metin stillerini düzenlemek için tıklatın</a:t>
            </a:r>
          </a:p>
        </p:txBody>
      </p:sp>
      <p:sp>
        <p:nvSpPr>
          <p:cNvPr id="5" name="4 Veri Yer Tutucusu"/>
          <p:cNvSpPr>
            <a:spLocks noGrp="1"/>
          </p:cNvSpPr>
          <p:nvPr>
            <p:ph type="dt" sz="half" idx="10"/>
          </p:nvPr>
        </p:nvSpPr>
        <p:spPr/>
        <p:txBody>
          <a:bodyPr/>
          <a:lstStyle/>
          <a:p>
            <a:fld id="{6BD6612C-665B-4493-B431-0AD835DE36FD}" type="datetimeFigureOut">
              <a:rPr lang="tr-TR" smtClean="0"/>
              <a:pPr/>
              <a:t>17.04.2014</a:t>
            </a:fld>
            <a:endParaRPr lang="tr-TR"/>
          </a:p>
        </p:txBody>
      </p:sp>
      <p:sp>
        <p:nvSpPr>
          <p:cNvPr id="6" name="5 Altbilgi Yer Tutucusu"/>
          <p:cNvSpPr>
            <a:spLocks noGrp="1"/>
          </p:cNvSpPr>
          <p:nvPr>
            <p:ph type="ftr" sz="quarter" idx="11"/>
          </p:nvPr>
        </p:nvSpPr>
        <p:spPr/>
        <p:txBody>
          <a:bodyPr/>
          <a:lstStyle/>
          <a:p>
            <a:endParaRPr lang="tr-TR"/>
          </a:p>
        </p:txBody>
      </p:sp>
      <p:sp>
        <p:nvSpPr>
          <p:cNvPr id="7" name="6 Slayt Numarası Yer Tutucusu"/>
          <p:cNvSpPr>
            <a:spLocks noGrp="1"/>
          </p:cNvSpPr>
          <p:nvPr>
            <p:ph type="sldNum" sz="quarter" idx="12"/>
          </p:nvPr>
        </p:nvSpPr>
        <p:spPr>
          <a:xfrm>
            <a:off x="8077200" y="6356350"/>
            <a:ext cx="609600" cy="365125"/>
          </a:xfrm>
        </p:spPr>
        <p:txBody>
          <a:bodyPr/>
          <a:lstStyle/>
          <a:p>
            <a:fld id="{EB080B56-795E-471A-B065-9386AD22C5B9}" type="slidenum">
              <a:rPr lang="tr-TR" smtClean="0"/>
              <a:pPr/>
              <a:t>‹#›</a:t>
            </a:fld>
            <a:endParaRPr lang="tr-TR"/>
          </a:p>
        </p:txBody>
      </p:sp>
      <p:sp>
        <p:nvSpPr>
          <p:cNvPr id="3" name="2 Resim Yer Tutucusu"/>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tr-TR" smtClean="0"/>
              <a:t>Resim eklemek için simgeyi tıklatın</a:t>
            </a:r>
            <a:endParaRPr kumimoji="0" lang="en-US" dirty="0"/>
          </a:p>
        </p:txBody>
      </p:sp>
      <p:sp>
        <p:nvSpPr>
          <p:cNvPr id="10" name="9 Serbest Form"/>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10 Serbest Form"/>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6 Serbest Form"/>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7 Serbest Form"/>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8 Başlık Yer Tutucusu"/>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tr-TR" smtClean="0"/>
              <a:t>Asıl başlık stili için tıklatın</a:t>
            </a:r>
            <a:endParaRPr kumimoji="0" lang="en-US"/>
          </a:p>
        </p:txBody>
      </p:sp>
      <p:sp>
        <p:nvSpPr>
          <p:cNvPr id="30" name="29 Metin Yer Tutucusu"/>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tr-TR" smtClean="0"/>
              <a:t>Asıl metin stillerini düzenlemek için tıklatın</a:t>
            </a:r>
          </a:p>
          <a:p>
            <a:pPr lvl="1" eaLnBrk="1" latinLnBrk="0" hangingPunct="1"/>
            <a:r>
              <a:rPr kumimoji="0" lang="tr-TR" smtClean="0"/>
              <a:t>İkinci düzey</a:t>
            </a:r>
          </a:p>
          <a:p>
            <a:pPr lvl="2" eaLnBrk="1" latinLnBrk="0" hangingPunct="1"/>
            <a:r>
              <a:rPr kumimoji="0" lang="tr-TR" smtClean="0"/>
              <a:t>Üçüncü düzey</a:t>
            </a:r>
          </a:p>
          <a:p>
            <a:pPr lvl="3" eaLnBrk="1" latinLnBrk="0" hangingPunct="1"/>
            <a:r>
              <a:rPr kumimoji="0" lang="tr-TR" smtClean="0"/>
              <a:t>Dördüncü düzey</a:t>
            </a:r>
          </a:p>
          <a:p>
            <a:pPr lvl="4" eaLnBrk="1" latinLnBrk="0" hangingPunct="1"/>
            <a:r>
              <a:rPr kumimoji="0" lang="tr-TR" smtClean="0"/>
              <a:t>Beşinci düzey</a:t>
            </a:r>
            <a:endParaRPr kumimoji="0" lang="en-US"/>
          </a:p>
        </p:txBody>
      </p:sp>
      <p:sp>
        <p:nvSpPr>
          <p:cNvPr id="10" name="9 Veri Yer Tutucusu"/>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BD6612C-665B-4493-B431-0AD835DE36FD}" type="datetimeFigureOut">
              <a:rPr lang="tr-TR" smtClean="0"/>
              <a:pPr/>
              <a:t>17.04.2014</a:t>
            </a:fld>
            <a:endParaRPr lang="tr-TR"/>
          </a:p>
        </p:txBody>
      </p:sp>
      <p:sp>
        <p:nvSpPr>
          <p:cNvPr id="22" name="21 Altbilgi Yer Tutucusu"/>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tr-TR"/>
          </a:p>
        </p:txBody>
      </p:sp>
      <p:sp>
        <p:nvSpPr>
          <p:cNvPr id="18" name="17 Slayt Numarası Yer Tutucusu"/>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EB080B56-795E-471A-B065-9386AD22C5B9}" type="slidenum">
              <a:rPr lang="tr-TR" smtClean="0"/>
              <a:pPr/>
              <a:t>‹#›</a:t>
            </a:fld>
            <a:endParaRPr lang="tr-TR"/>
          </a:p>
        </p:txBody>
      </p:sp>
      <p:grpSp>
        <p:nvGrpSpPr>
          <p:cNvPr id="2" name="1 Grup"/>
          <p:cNvGrpSpPr/>
          <p:nvPr/>
        </p:nvGrpSpPr>
        <p:grpSpPr>
          <a:xfrm>
            <a:off x="-19017" y="202408"/>
            <a:ext cx="9180548" cy="649224"/>
            <a:chOff x="-19045" y="216550"/>
            <a:chExt cx="9180548" cy="649224"/>
          </a:xfrm>
        </p:grpSpPr>
        <p:sp>
          <p:nvSpPr>
            <p:cNvPr id="12" name="11 Serbest Form"/>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12 Serbest Form"/>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ctrTitle"/>
          </p:nvPr>
        </p:nvSpPr>
        <p:spPr/>
        <p:txBody>
          <a:bodyPr/>
          <a:lstStyle/>
          <a:p>
            <a:r>
              <a:rPr lang="tr-TR" dirty="0" smtClean="0"/>
              <a:t>NÖRAL AĞ TEMELLERİ</a:t>
            </a:r>
            <a:endParaRPr lang="tr-TR" dirty="0"/>
          </a:p>
        </p:txBody>
      </p:sp>
      <p:sp>
        <p:nvSpPr>
          <p:cNvPr id="3" name="2 Alt Başlık"/>
          <p:cNvSpPr>
            <a:spLocks noGrp="1"/>
          </p:cNvSpPr>
          <p:nvPr>
            <p:ph type="subTitle" idx="1"/>
          </p:nvPr>
        </p:nvSpPr>
        <p:spPr/>
        <p:txBody>
          <a:bodyPr/>
          <a:lstStyle/>
          <a:p>
            <a:endParaRPr lang="tr-T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20000"/>
          </a:bodyPr>
          <a:lstStyle/>
          <a:p>
            <a:pPr algn="just"/>
            <a:r>
              <a:rPr lang="tr-TR" dirty="0" err="1" smtClean="0"/>
              <a:t>Rumelhart</a:t>
            </a:r>
            <a:r>
              <a:rPr lang="tr-TR" dirty="0" smtClean="0"/>
              <a:t>, </a:t>
            </a:r>
            <a:r>
              <a:rPr lang="tr-TR" dirty="0" err="1" smtClean="0"/>
              <a:t>nöral</a:t>
            </a:r>
            <a:r>
              <a:rPr lang="tr-TR" dirty="0" smtClean="0"/>
              <a:t> ağlar için öğrenme örneklerini dört sınıfta sınıflandırmıştır: otomatik bağdaştırıcı, örüntü bağdaştırıcı, sınıflandırma ve düzen algılama. Otomatik bağdaştırıcı sistemdeki örüntü kümesini depolamakla ilgilenir ve uyarıcı bir örüntüyle kümeden herhangi bir örüntü geri getirir. Burada, depolama işlemi boyunca, cevap ve uyarıcı örüntüler aynıdır. Herhangi bir örüntü geri getirilirken, uygun uyarıcı örüntü gürültülü ve eksik olabilir. Örüntü bağdaştırıcı, otomatik bağdaştırıcıya  benzerdir. Bununla birlikte, örüntü bağdaştırıcıda bir çift uyarıcı ve cevap örüntü kümesi depolanır. Burada, uyarıcı ve cevap örüntüleri aynı değildir. Sınıflandırma kavramında, amaç; uyarıcı vektörü sabit kategori kümelerine sınıflandırmaktır. </a:t>
            </a:r>
            <a:endParaRPr lang="tr-TR"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pPr algn="just"/>
            <a:r>
              <a:rPr lang="tr-TR" dirty="0" smtClean="0"/>
              <a:t>Sınıflandırma kavramı, aslında yönetilebilir öğrenmedir. Kümelendirmede, en uygun örüntülerle gösterilmiştir ve giriş </a:t>
            </a:r>
            <a:r>
              <a:rPr lang="tr-TR" dirty="0" err="1" smtClean="0"/>
              <a:t>populasyonunun</a:t>
            </a:r>
            <a:r>
              <a:rPr lang="tr-TR" dirty="0" smtClean="0"/>
              <a:t> belirgin özelliklerini istatistiksel olarak keşfedeceği veya giriş örüntülerindeki benzerliği bulacağı beklenir. Burada, gruplanacak giriş örüntülerindeki birkaç kategori bilinmeyebilir. Düzen bulucu kavramları bir kümeleme tekniğine benzerdir.</a:t>
            </a:r>
            <a:endParaRPr lang="tr-TR"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4.2. Nöron Gösterimi</a:t>
            </a:r>
            <a:endParaRPr lang="tr-TR" dirty="0"/>
          </a:p>
        </p:txBody>
      </p:sp>
      <p:sp>
        <p:nvSpPr>
          <p:cNvPr id="3" name="2 İçerik Yer Tutucusu"/>
          <p:cNvSpPr>
            <a:spLocks noGrp="1"/>
          </p:cNvSpPr>
          <p:nvPr>
            <p:ph idx="1"/>
          </p:nvPr>
        </p:nvSpPr>
        <p:spPr/>
        <p:txBody>
          <a:bodyPr>
            <a:normAutofit fontScale="92500" lnSpcReduction="20000"/>
          </a:bodyPr>
          <a:lstStyle/>
          <a:p>
            <a:pPr algn="just"/>
            <a:r>
              <a:rPr lang="tr-TR" dirty="0" smtClean="0"/>
              <a:t>Biyolojik bir nöronun şematik modeli Şekil 4.4’te gösterilmiştir. Tipik bir biyolojik nöron dört temel parçadan oluşur: </a:t>
            </a:r>
            <a:r>
              <a:rPr lang="tr-TR" dirty="0" err="1" smtClean="0"/>
              <a:t>dentritler</a:t>
            </a:r>
            <a:r>
              <a:rPr lang="tr-TR" dirty="0" smtClean="0"/>
              <a:t>, </a:t>
            </a:r>
            <a:r>
              <a:rPr lang="tr-TR" dirty="0" err="1" smtClean="0"/>
              <a:t>sinapsis</a:t>
            </a:r>
            <a:r>
              <a:rPr lang="tr-TR" dirty="0" smtClean="0"/>
              <a:t>, soma olarak adlandırılan hücre gövdesi ve </a:t>
            </a:r>
            <a:r>
              <a:rPr lang="tr-TR" dirty="0" err="1" smtClean="0"/>
              <a:t>axon</a:t>
            </a:r>
            <a:r>
              <a:rPr lang="tr-TR" dirty="0" smtClean="0"/>
              <a:t>. </a:t>
            </a:r>
            <a:r>
              <a:rPr lang="tr-TR" dirty="0" err="1" smtClean="0"/>
              <a:t>Dentritler</a:t>
            </a:r>
            <a:r>
              <a:rPr lang="tr-TR" dirty="0" smtClean="0"/>
              <a:t>, çekirdek gövdesine girişleri sağlayan dal yapılarıdır. </a:t>
            </a:r>
            <a:r>
              <a:rPr lang="tr-TR" dirty="0" err="1" smtClean="0"/>
              <a:t>Dentritler</a:t>
            </a:r>
            <a:r>
              <a:rPr lang="tr-TR" dirty="0" smtClean="0"/>
              <a:t>, </a:t>
            </a:r>
            <a:r>
              <a:rPr lang="tr-TR" dirty="0" err="1" smtClean="0"/>
              <a:t>sinapsis</a:t>
            </a:r>
            <a:r>
              <a:rPr lang="tr-TR" dirty="0" smtClean="0"/>
              <a:t> olarak adlandırılan bağlantı noktalarındaki komşu nöronlardan sinyalleri alır. Çekirdek gövdesi aslında, </a:t>
            </a:r>
            <a:r>
              <a:rPr lang="tr-TR" dirty="0" err="1" smtClean="0"/>
              <a:t>dentritler</a:t>
            </a:r>
            <a:r>
              <a:rPr lang="tr-TR" dirty="0" smtClean="0"/>
              <a:t> ile sağlanan zar(</a:t>
            </a:r>
            <a:r>
              <a:rPr lang="tr-TR" dirty="0" err="1" smtClean="0"/>
              <a:t>membran</a:t>
            </a:r>
            <a:r>
              <a:rPr lang="tr-TR" dirty="0" smtClean="0"/>
              <a:t>) potansiyellerini toplar. </a:t>
            </a:r>
            <a:r>
              <a:rPr lang="tr-TR" dirty="0" err="1" smtClean="0"/>
              <a:t>Axonlar</a:t>
            </a:r>
            <a:r>
              <a:rPr lang="tr-TR" dirty="0" smtClean="0"/>
              <a:t> iletim hatları olarak hizmet veren uzun fiberlerdir. </a:t>
            </a:r>
          </a:p>
          <a:p>
            <a:pPr algn="just"/>
            <a:r>
              <a:rPr lang="tr-TR" dirty="0" err="1" smtClean="0"/>
              <a:t>Biassız</a:t>
            </a:r>
            <a:r>
              <a:rPr lang="tr-TR" dirty="0" smtClean="0"/>
              <a:t> bir yapay nöronu gösteren şematik model Şekil 4.5’te gösterilmiştir. Yapay bir nöronun temel işlemi, </a:t>
            </a:r>
            <a:r>
              <a:rPr lang="tr-TR" dirty="0" err="1" smtClean="0"/>
              <a:t>ağırlıklandırılmış</a:t>
            </a:r>
            <a:r>
              <a:rPr lang="tr-TR" dirty="0" smtClean="0"/>
              <a:t> giriş sinyallerini toplamak ve çıkışı üretmek için bir aktivasyon fonksiyonu uygulamaktır.</a:t>
            </a:r>
          </a:p>
          <a:p>
            <a:pPr algn="just"/>
            <a:endParaRPr lang="tr-TR"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3074" name="Picture 2"/>
          <p:cNvPicPr>
            <a:picLocks noGrp="1" noChangeAspect="1" noChangeArrowheads="1"/>
          </p:cNvPicPr>
          <p:nvPr>
            <p:ph idx="1"/>
          </p:nvPr>
        </p:nvPicPr>
        <p:blipFill>
          <a:blip r:embed="rId2" cstate="print"/>
          <a:srcRect/>
          <a:stretch>
            <a:fillRect/>
          </a:stretch>
        </p:blipFill>
        <p:spPr bwMode="auto">
          <a:xfrm>
            <a:off x="857224" y="2071678"/>
            <a:ext cx="2252477" cy="2465837"/>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a:stretch>
            <a:fillRect/>
          </a:stretch>
        </p:blipFill>
        <p:spPr bwMode="auto">
          <a:xfrm>
            <a:off x="4286248" y="2714620"/>
            <a:ext cx="3405187" cy="15573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pPr algn="just"/>
            <a:r>
              <a:rPr lang="tr-TR" dirty="0" smtClean="0"/>
              <a:t>X=(x</a:t>
            </a:r>
            <a:r>
              <a:rPr lang="tr-TR" baseline="-25000" dirty="0" smtClean="0"/>
              <a:t>1</a:t>
            </a:r>
            <a:r>
              <a:rPr lang="tr-TR" dirty="0" smtClean="0"/>
              <a:t>,x</a:t>
            </a:r>
            <a:r>
              <a:rPr lang="tr-TR" baseline="-25000" dirty="0" smtClean="0"/>
              <a:t>2</a:t>
            </a:r>
            <a:r>
              <a:rPr lang="tr-TR" dirty="0" smtClean="0"/>
              <a:t>,…,</a:t>
            </a:r>
            <a:r>
              <a:rPr lang="tr-TR" dirty="0" err="1" smtClean="0"/>
              <a:t>x</a:t>
            </a:r>
            <a:r>
              <a:rPr lang="tr-TR" baseline="-25000" dirty="0" err="1" smtClean="0"/>
              <a:t>n</a:t>
            </a:r>
            <a:r>
              <a:rPr lang="tr-TR" dirty="0" smtClean="0"/>
              <a:t>)</a:t>
            </a:r>
            <a:r>
              <a:rPr lang="tr-TR" baseline="30000" dirty="0" smtClean="0"/>
              <a:t>i </a:t>
            </a:r>
            <a:r>
              <a:rPr lang="tr-TR" dirty="0" smtClean="0"/>
              <a:t> yapay nörona uygulanan n girişi göstersin. t-zamanında nörona ağ girişi;</a:t>
            </a:r>
          </a:p>
          <a:p>
            <a:pPr algn="just">
              <a:buNone/>
            </a:pPr>
            <a:r>
              <a:rPr lang="tr-TR" baseline="30000" dirty="0" smtClean="0"/>
              <a:t>		</a:t>
            </a:r>
          </a:p>
          <a:p>
            <a:pPr algn="just">
              <a:buNone/>
            </a:pPr>
            <a:r>
              <a:rPr lang="tr-TR" baseline="30000" dirty="0" smtClean="0"/>
              <a:t>			</a:t>
            </a:r>
          </a:p>
          <a:p>
            <a:pPr algn="just">
              <a:buNone/>
            </a:pPr>
            <a:endParaRPr lang="tr-TR" baseline="30000" dirty="0" smtClean="0"/>
          </a:p>
          <a:p>
            <a:pPr algn="just">
              <a:buNone/>
            </a:pPr>
            <a:endParaRPr lang="tr-TR" dirty="0" smtClean="0"/>
          </a:p>
          <a:p>
            <a:pPr algn="just">
              <a:buNone/>
            </a:pPr>
            <a:endParaRPr lang="tr-TR" dirty="0" smtClean="0"/>
          </a:p>
          <a:p>
            <a:pPr algn="just">
              <a:buNone/>
            </a:pPr>
            <a:r>
              <a:rPr lang="tr-TR" dirty="0" err="1" smtClean="0"/>
              <a:t>w</a:t>
            </a:r>
            <a:r>
              <a:rPr lang="tr-TR" baseline="-25000" dirty="0" err="1" smtClean="0"/>
              <a:t>i</a:t>
            </a:r>
            <a:r>
              <a:rPr lang="tr-TR" dirty="0" smtClean="0"/>
              <a:t>,</a:t>
            </a:r>
            <a:r>
              <a:rPr lang="tr-TR" dirty="0" err="1" smtClean="0"/>
              <a:t>x</a:t>
            </a:r>
            <a:r>
              <a:rPr lang="tr-TR" baseline="-25000" dirty="0" err="1" smtClean="0"/>
              <a:t>i</a:t>
            </a:r>
            <a:r>
              <a:rPr lang="tr-TR" dirty="0" smtClean="0"/>
              <a:t> girişinin ağırlığını gösterir.</a:t>
            </a:r>
          </a:p>
          <a:p>
            <a:pPr algn="just">
              <a:buNone/>
            </a:pPr>
            <a:endParaRPr lang="tr-TR" sz="800" baseline="30000" dirty="0"/>
          </a:p>
        </p:txBody>
      </p:sp>
      <p:pic>
        <p:nvPicPr>
          <p:cNvPr id="4100" name="Picture 4"/>
          <p:cNvPicPr>
            <a:picLocks noChangeAspect="1" noChangeArrowheads="1"/>
          </p:cNvPicPr>
          <p:nvPr/>
        </p:nvPicPr>
        <p:blipFill>
          <a:blip r:embed="rId2" cstate="print"/>
          <a:srcRect/>
          <a:stretch>
            <a:fillRect/>
          </a:stretch>
        </p:blipFill>
        <p:spPr bwMode="auto">
          <a:xfrm>
            <a:off x="1259632" y="3212976"/>
            <a:ext cx="6646120" cy="12207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r>
              <a:rPr lang="tr-TR" dirty="0" smtClean="0"/>
              <a:t>Ağ girişi, net(t), nöronun o(t) çıkış sinyalini üretmek için bir F aktivasyon fonksiyonu ile işlem görür. Çoğunlukla, aktivasyon değerleri [0,1] aralığıyla sınırlandırılmıştır. En çok kullanılan aktivasyon fonksiyonu </a:t>
            </a:r>
            <a:r>
              <a:rPr lang="tr-TR" dirty="0" err="1" smtClean="0"/>
              <a:t>sigmoid</a:t>
            </a:r>
            <a:r>
              <a:rPr lang="tr-TR" dirty="0" smtClean="0"/>
              <a:t> fonksiyonudur. </a:t>
            </a:r>
          </a:p>
          <a:p>
            <a:pPr>
              <a:buNone/>
            </a:pPr>
            <a:r>
              <a:rPr lang="tr-TR" dirty="0" smtClean="0"/>
              <a:t>                    </a:t>
            </a:r>
          </a:p>
          <a:p>
            <a:pPr>
              <a:buNone/>
            </a:pPr>
            <a:r>
              <a:rPr lang="tr-TR" dirty="0" err="1" smtClean="0"/>
              <a:t>Sigmoid</a:t>
            </a:r>
            <a:r>
              <a:rPr lang="tr-TR" dirty="0" smtClean="0"/>
              <a:t> aktivasyon fonksiyonlu nöronun çıkışı </a:t>
            </a:r>
          </a:p>
          <a:p>
            <a:pPr>
              <a:buNone/>
            </a:pPr>
            <a:r>
              <a:rPr lang="tr-TR" dirty="0" smtClean="0"/>
              <a:t>                                                           ile verilmiştir.</a:t>
            </a:r>
          </a:p>
          <a:p>
            <a:pPr>
              <a:buNone/>
            </a:pPr>
            <a:endParaRPr lang="tr-TR" dirty="0"/>
          </a:p>
        </p:txBody>
      </p:sp>
      <p:pic>
        <p:nvPicPr>
          <p:cNvPr id="5122" name="Picture 2"/>
          <p:cNvPicPr>
            <a:picLocks noChangeAspect="1" noChangeArrowheads="1"/>
          </p:cNvPicPr>
          <p:nvPr/>
        </p:nvPicPr>
        <p:blipFill>
          <a:blip r:embed="rId2" cstate="print"/>
          <a:srcRect/>
          <a:stretch>
            <a:fillRect/>
          </a:stretch>
        </p:blipFill>
        <p:spPr bwMode="auto">
          <a:xfrm>
            <a:off x="2428860" y="4000504"/>
            <a:ext cx="3143272" cy="500066"/>
          </a:xfrm>
          <a:prstGeom prst="rect">
            <a:avLst/>
          </a:prstGeom>
          <a:noFill/>
          <a:ln w="9525">
            <a:noFill/>
            <a:miter lim="800000"/>
            <a:headEnd/>
            <a:tailEnd/>
          </a:ln>
          <a:effectLst/>
        </p:spPr>
      </p:pic>
      <p:pic>
        <p:nvPicPr>
          <p:cNvPr id="5124" name="Picture 4"/>
          <p:cNvPicPr>
            <a:picLocks noChangeAspect="1" noChangeArrowheads="1"/>
          </p:cNvPicPr>
          <p:nvPr/>
        </p:nvPicPr>
        <p:blipFill>
          <a:blip r:embed="rId3" cstate="print"/>
          <a:srcRect/>
          <a:stretch>
            <a:fillRect/>
          </a:stretch>
        </p:blipFill>
        <p:spPr bwMode="auto">
          <a:xfrm>
            <a:off x="1000100" y="5000636"/>
            <a:ext cx="3357586" cy="7143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70000" lnSpcReduction="20000"/>
          </a:bodyPr>
          <a:lstStyle/>
          <a:p>
            <a:pPr algn="just"/>
            <a:r>
              <a:rPr lang="tr-TR" dirty="0" smtClean="0"/>
              <a:t>Çoklu girişli ve bir </a:t>
            </a:r>
            <a:r>
              <a:rPr lang="tr-TR" dirty="0" err="1" smtClean="0"/>
              <a:t>biaslı</a:t>
            </a:r>
            <a:r>
              <a:rPr lang="tr-TR" dirty="0" smtClean="0"/>
              <a:t> yapay nöronun şematik diyagramı Şekil 4.6’da gösterilmiştir. X=(x</a:t>
            </a:r>
            <a:r>
              <a:rPr lang="tr-TR" baseline="-25000" dirty="0" smtClean="0"/>
              <a:t>1</a:t>
            </a:r>
            <a:r>
              <a:rPr lang="tr-TR" dirty="0" smtClean="0"/>
              <a:t>, x</a:t>
            </a:r>
            <a:r>
              <a:rPr lang="tr-TR" baseline="-25000" dirty="0" smtClean="0"/>
              <a:t>2</a:t>
            </a:r>
            <a:r>
              <a:rPr lang="tr-TR" dirty="0" smtClean="0"/>
              <a:t>,…</a:t>
            </a:r>
            <a:r>
              <a:rPr lang="tr-TR" dirty="0" err="1" smtClean="0"/>
              <a:t>x</a:t>
            </a:r>
            <a:r>
              <a:rPr lang="tr-TR" baseline="-25000" dirty="0" err="1" smtClean="0"/>
              <a:t>n</a:t>
            </a:r>
            <a:r>
              <a:rPr lang="tr-TR" dirty="0" smtClean="0"/>
              <a:t>) yapay nörona uygulanan n girişleri gösterir. T-zamanlı nöronun ağ girişi</a:t>
            </a:r>
          </a:p>
          <a:p>
            <a:pPr algn="just">
              <a:buNone/>
            </a:pPr>
            <a:r>
              <a:rPr lang="tr-TR" dirty="0" smtClean="0"/>
              <a:t>			</a:t>
            </a:r>
          </a:p>
          <a:p>
            <a:pPr algn="just">
              <a:buNone/>
            </a:pPr>
            <a:r>
              <a:rPr lang="tr-TR" dirty="0" smtClean="0"/>
              <a:t>   </a:t>
            </a:r>
          </a:p>
          <a:p>
            <a:pPr algn="just">
              <a:buNone/>
            </a:pPr>
            <a:r>
              <a:rPr lang="tr-TR" dirty="0" smtClean="0"/>
              <a:t>	</a:t>
            </a:r>
          </a:p>
          <a:p>
            <a:pPr algn="just">
              <a:buNone/>
            </a:pPr>
            <a:endParaRPr lang="tr-TR" dirty="0" smtClean="0"/>
          </a:p>
          <a:p>
            <a:pPr algn="just">
              <a:buNone/>
            </a:pPr>
            <a:endParaRPr lang="tr-TR" dirty="0" smtClean="0"/>
          </a:p>
          <a:p>
            <a:pPr algn="just">
              <a:buNone/>
            </a:pPr>
            <a:endParaRPr lang="tr-TR" dirty="0" smtClean="0"/>
          </a:p>
          <a:p>
            <a:pPr algn="just">
              <a:buNone/>
            </a:pPr>
            <a:r>
              <a:rPr lang="tr-TR" dirty="0" smtClean="0"/>
              <a:t>	</a:t>
            </a:r>
            <a:r>
              <a:rPr lang="tr-TR" dirty="0" err="1" smtClean="0"/>
              <a:t>Wi</a:t>
            </a:r>
            <a:r>
              <a:rPr lang="tr-TR" dirty="0" smtClean="0"/>
              <a:t>, </a:t>
            </a:r>
            <a:r>
              <a:rPr lang="tr-TR" dirty="0" err="1" smtClean="0"/>
              <a:t>xi</a:t>
            </a:r>
            <a:r>
              <a:rPr lang="tr-TR" dirty="0" smtClean="0"/>
              <a:t> girişinin ağırlığı ve b </a:t>
            </a:r>
            <a:r>
              <a:rPr lang="tr-TR" dirty="0" err="1" smtClean="0"/>
              <a:t>biastır</a:t>
            </a:r>
            <a:r>
              <a:rPr lang="tr-TR" dirty="0" smtClean="0"/>
              <a:t>. Nöronun çıkışı 4.3 eşitliği ile gösterilmiştir. </a:t>
            </a:r>
            <a:r>
              <a:rPr lang="tr-TR" dirty="0" err="1" smtClean="0"/>
              <a:t>Nöral</a:t>
            </a:r>
            <a:r>
              <a:rPr lang="tr-TR" dirty="0" smtClean="0"/>
              <a:t> çıkışlar tek yönlü </a:t>
            </a:r>
            <a:r>
              <a:rPr lang="tr-TR" dirty="0" err="1" smtClean="0"/>
              <a:t>sinaptik</a:t>
            </a:r>
            <a:r>
              <a:rPr lang="tr-TR" dirty="0" smtClean="0"/>
              <a:t> bağlantılarının içinden geçer. Yapay nöronun basit modeli biyolojik nöronun birçok karakteristiğini yok sayar. Örneğin, sistemin dinamiklerini etkileyen gecikmeleri hesaba almaz ve biyolojik nöronun frekans </a:t>
            </a:r>
            <a:r>
              <a:rPr lang="tr-TR" dirty="0" err="1" smtClean="0"/>
              <a:t>modulasyon</a:t>
            </a:r>
            <a:r>
              <a:rPr lang="tr-TR" dirty="0" smtClean="0"/>
              <a:t> fonksiyonunun etkilerini de içermez. Bununla beraber, yapay nöronun sade modeli karışık nöron modellerini geliştirmekte çok kullanışlıdır.</a:t>
            </a:r>
          </a:p>
        </p:txBody>
      </p:sp>
      <p:pic>
        <p:nvPicPr>
          <p:cNvPr id="6146" name="Picture 2"/>
          <p:cNvPicPr>
            <a:picLocks noChangeAspect="1" noChangeArrowheads="1"/>
          </p:cNvPicPr>
          <p:nvPr/>
        </p:nvPicPr>
        <p:blipFill>
          <a:blip r:embed="rId2" cstate="print"/>
          <a:srcRect/>
          <a:stretch>
            <a:fillRect/>
          </a:stretch>
        </p:blipFill>
        <p:spPr bwMode="auto">
          <a:xfrm>
            <a:off x="827584" y="2852936"/>
            <a:ext cx="3510152" cy="1224136"/>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cstate="print"/>
          <a:srcRect/>
          <a:stretch>
            <a:fillRect/>
          </a:stretch>
        </p:blipFill>
        <p:spPr bwMode="auto">
          <a:xfrm>
            <a:off x="4572000" y="2492896"/>
            <a:ext cx="3794125" cy="16732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62500" lnSpcReduction="20000"/>
          </a:bodyPr>
          <a:lstStyle/>
          <a:p>
            <a:pPr algn="just"/>
            <a:r>
              <a:rPr lang="tr-TR" dirty="0" smtClean="0"/>
              <a:t>Aktivasyon fonksiyonlarının birçok tipi vardır. Çoğunlukla </a:t>
            </a:r>
            <a:r>
              <a:rPr lang="tr-TR" dirty="0" err="1" smtClean="0"/>
              <a:t>nonlineer</a:t>
            </a:r>
            <a:r>
              <a:rPr lang="tr-TR" dirty="0" smtClean="0"/>
              <a:t> aktivasyon fonksiyonları kullanılır. Birkaç aktivasyon fonksiyonu aşağıdadır:</a:t>
            </a:r>
          </a:p>
          <a:p>
            <a:pPr algn="just">
              <a:buNone/>
            </a:pPr>
            <a:r>
              <a:rPr lang="tr-TR" dirty="0" smtClean="0"/>
              <a:t>	</a:t>
            </a:r>
            <a:r>
              <a:rPr lang="tr-TR" i="1" dirty="0" smtClean="0"/>
              <a:t>(a)  	Özdeşlik (</a:t>
            </a:r>
            <a:r>
              <a:rPr lang="tr-TR" i="1" dirty="0" err="1" smtClean="0"/>
              <a:t>identity</a:t>
            </a:r>
            <a:r>
              <a:rPr lang="tr-TR" i="1" dirty="0" smtClean="0"/>
              <a:t>) fonksiyonu:</a:t>
            </a:r>
          </a:p>
          <a:p>
            <a:pPr algn="just">
              <a:buNone/>
            </a:pPr>
            <a:r>
              <a:rPr lang="tr-TR" b="1" i="1" dirty="0" smtClean="0"/>
              <a:t>	</a:t>
            </a:r>
            <a:r>
              <a:rPr lang="tr-TR" dirty="0" smtClean="0"/>
              <a:t>	</a:t>
            </a:r>
          </a:p>
          <a:p>
            <a:pPr algn="just">
              <a:buNone/>
            </a:pPr>
            <a:r>
              <a:rPr lang="tr-TR" dirty="0" smtClean="0"/>
              <a:t>	 </a:t>
            </a:r>
          </a:p>
          <a:p>
            <a:pPr algn="just">
              <a:buNone/>
            </a:pPr>
            <a:r>
              <a:rPr lang="tr-TR" dirty="0" smtClean="0"/>
              <a:t>	Bu aktivasyon fonksiyonlu nöronlar giriş katmanında kullanılır. Bu nöronlar çoğunlukla tek giriş üniteleridir ve sadece giriş sinyallerini bir sonraki katmana iletir. Özdeşlik fonksiyonu bazen lineer fonksiyon olarak da ifade edilebilir. Aynı zamanda çıkışını [0,1] aralığındaki değerlerle de sınırlandırmak mümkündür. 0 ile 1 arasında değişen doymuş (SATURATED) bir lineer fonksiyon için çizim Şekil 4.7a’de gösterilmiştir ve aşağıdaki gibi gösterilir:</a:t>
            </a:r>
          </a:p>
          <a:p>
            <a:pPr algn="just">
              <a:buNone/>
            </a:pPr>
            <a:r>
              <a:rPr lang="tr-TR" dirty="0" smtClean="0">
                <a:solidFill>
                  <a:srgbClr val="FF0000"/>
                </a:solidFill>
              </a:rPr>
              <a:t>			</a:t>
            </a:r>
          </a:p>
          <a:p>
            <a:pPr algn="just">
              <a:buNone/>
            </a:pPr>
            <a:r>
              <a:rPr lang="tr-TR" dirty="0" smtClean="0"/>
              <a:t>	</a:t>
            </a:r>
          </a:p>
          <a:p>
            <a:pPr algn="just">
              <a:buNone/>
            </a:pPr>
            <a:r>
              <a:rPr lang="tr-TR" dirty="0" smtClean="0"/>
              <a:t>	-1 ve 1 arasında değişen doymuş bir lineer fonksiyon için çizim Şekil 4.7b’de gösterilmiştir ve aşağıdaki gibi gösterilir.</a:t>
            </a:r>
          </a:p>
          <a:p>
            <a:pPr algn="just">
              <a:buNone/>
            </a:pPr>
            <a:r>
              <a:rPr lang="tr-TR" dirty="0" smtClean="0">
                <a:solidFill>
                  <a:srgbClr val="FF0000"/>
                </a:solidFill>
              </a:rPr>
              <a:t>			</a:t>
            </a:r>
          </a:p>
          <a:p>
            <a:pPr algn="just">
              <a:buNone/>
            </a:pPr>
            <a:endParaRPr lang="tr-TR" dirty="0" smtClean="0">
              <a:solidFill>
                <a:srgbClr val="FF0000"/>
              </a:solidFill>
            </a:endParaRPr>
          </a:p>
          <a:p>
            <a:pPr algn="just">
              <a:buNone/>
            </a:pPr>
            <a:r>
              <a:rPr lang="tr-TR" dirty="0" smtClean="0"/>
              <a:t>					</a:t>
            </a:r>
            <a:endParaRPr lang="tr-TR" dirty="0"/>
          </a:p>
        </p:txBody>
      </p:sp>
      <p:pic>
        <p:nvPicPr>
          <p:cNvPr id="7170" name="Picture 2"/>
          <p:cNvPicPr>
            <a:picLocks noChangeAspect="1" noChangeArrowheads="1"/>
          </p:cNvPicPr>
          <p:nvPr/>
        </p:nvPicPr>
        <p:blipFill>
          <a:blip r:embed="rId2" cstate="print"/>
          <a:srcRect/>
          <a:stretch>
            <a:fillRect/>
          </a:stretch>
        </p:blipFill>
        <p:spPr bwMode="auto">
          <a:xfrm>
            <a:off x="1857356" y="2564904"/>
            <a:ext cx="3722756" cy="506906"/>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cstate="print"/>
          <a:srcRect/>
          <a:stretch>
            <a:fillRect/>
          </a:stretch>
        </p:blipFill>
        <p:spPr bwMode="auto">
          <a:xfrm>
            <a:off x="1785918" y="4149080"/>
            <a:ext cx="4082226" cy="751538"/>
          </a:xfrm>
          <a:prstGeom prst="rect">
            <a:avLst/>
          </a:prstGeom>
          <a:noFill/>
          <a:ln w="9525">
            <a:noFill/>
            <a:miter lim="800000"/>
            <a:headEnd/>
            <a:tailEnd/>
          </a:ln>
          <a:effectLst/>
        </p:spPr>
      </p:pic>
      <p:pic>
        <p:nvPicPr>
          <p:cNvPr id="7173" name="Picture 5"/>
          <p:cNvPicPr>
            <a:picLocks noChangeAspect="1" noChangeArrowheads="1"/>
          </p:cNvPicPr>
          <p:nvPr/>
        </p:nvPicPr>
        <p:blipFill>
          <a:blip r:embed="rId4" cstate="print"/>
          <a:srcRect/>
          <a:stretch>
            <a:fillRect/>
          </a:stretch>
        </p:blipFill>
        <p:spPr bwMode="auto">
          <a:xfrm>
            <a:off x="1857356" y="5357826"/>
            <a:ext cx="4874884" cy="9514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pPr>
              <a:buNone/>
            </a:pPr>
            <a:endParaRPr lang="tr-TR" dirty="0"/>
          </a:p>
        </p:txBody>
      </p:sp>
      <p:pic>
        <p:nvPicPr>
          <p:cNvPr id="8194" name="Picture 2"/>
          <p:cNvPicPr>
            <a:picLocks noChangeAspect="1" noChangeArrowheads="1"/>
          </p:cNvPicPr>
          <p:nvPr/>
        </p:nvPicPr>
        <p:blipFill>
          <a:blip r:embed="rId2" cstate="print"/>
          <a:srcRect/>
          <a:stretch>
            <a:fillRect/>
          </a:stretch>
        </p:blipFill>
        <p:spPr bwMode="auto">
          <a:xfrm>
            <a:off x="683568" y="2500306"/>
            <a:ext cx="3665856" cy="3088934"/>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a:stretch>
            <a:fillRect/>
          </a:stretch>
        </p:blipFill>
        <p:spPr bwMode="auto">
          <a:xfrm>
            <a:off x="4562297" y="1988840"/>
            <a:ext cx="4194677" cy="367240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47500" lnSpcReduction="20000"/>
          </a:bodyPr>
          <a:lstStyle/>
          <a:p>
            <a:pPr algn="just">
              <a:buNone/>
            </a:pPr>
            <a:r>
              <a:rPr lang="tr-TR" i="1" dirty="0" smtClean="0"/>
              <a:t>	(b) Adım Fonksiyonu: </a:t>
            </a:r>
            <a:r>
              <a:rPr lang="tr-TR" dirty="0" smtClean="0"/>
              <a:t>Burada çıkışlar </a:t>
            </a:r>
            <a:r>
              <a:rPr lang="tr-TR" dirty="0" err="1" smtClean="0"/>
              <a:t>binarydir</a:t>
            </a:r>
            <a:r>
              <a:rPr lang="tr-TR" dirty="0" smtClean="0"/>
              <a:t> ve 0 ve 1 veya -1 ve +1 değerlerini alabilir. Adım fonksiyonunun çizimi Şekil 4.8’de gösterilmiştir. Aktivasyon fonksiyonları ise aşağıda verilmiştir. </a:t>
            </a:r>
          </a:p>
          <a:p>
            <a:pPr algn="just">
              <a:buNone/>
            </a:pPr>
            <a:r>
              <a:rPr lang="tr-TR" dirty="0" smtClean="0"/>
              <a:t>     </a:t>
            </a:r>
          </a:p>
          <a:p>
            <a:pPr algn="just">
              <a:buNone/>
            </a:pPr>
            <a:endParaRPr lang="tr-TR" dirty="0" smtClean="0">
              <a:solidFill>
                <a:srgbClr val="FF0000"/>
              </a:solidFill>
            </a:endParaRPr>
          </a:p>
          <a:p>
            <a:pPr algn="just">
              <a:buNone/>
            </a:pPr>
            <a:endParaRPr lang="tr-TR" dirty="0" smtClean="0">
              <a:solidFill>
                <a:srgbClr val="FF0000"/>
              </a:solidFill>
            </a:endParaRPr>
          </a:p>
          <a:p>
            <a:pPr algn="just">
              <a:buNone/>
            </a:pPr>
            <a:endParaRPr lang="tr-TR" dirty="0" smtClean="0">
              <a:solidFill>
                <a:srgbClr val="FF0000"/>
              </a:solidFill>
            </a:endParaRPr>
          </a:p>
          <a:p>
            <a:pPr algn="just">
              <a:buNone/>
            </a:pPr>
            <a:endParaRPr lang="tr-TR" dirty="0" smtClean="0">
              <a:solidFill>
                <a:srgbClr val="FF0000"/>
              </a:solidFill>
            </a:endParaRPr>
          </a:p>
          <a:p>
            <a:pPr algn="just">
              <a:buNone/>
            </a:pPr>
            <a:endParaRPr lang="tr-TR" dirty="0" smtClean="0">
              <a:solidFill>
                <a:srgbClr val="FF0000"/>
              </a:solidFill>
            </a:endParaRPr>
          </a:p>
          <a:p>
            <a:pPr algn="just">
              <a:buNone/>
            </a:pPr>
            <a:endParaRPr lang="tr-TR" dirty="0" smtClean="0">
              <a:solidFill>
                <a:srgbClr val="FF0000"/>
              </a:solidFill>
            </a:endParaRPr>
          </a:p>
          <a:p>
            <a:pPr algn="just">
              <a:buNone/>
            </a:pPr>
            <a:endParaRPr lang="tr-TR" dirty="0" smtClean="0">
              <a:solidFill>
                <a:srgbClr val="FF0000"/>
              </a:solidFill>
            </a:endParaRPr>
          </a:p>
          <a:p>
            <a:pPr algn="just">
              <a:buNone/>
            </a:pPr>
            <a:endParaRPr lang="tr-TR" dirty="0" smtClean="0">
              <a:solidFill>
                <a:srgbClr val="FF0000"/>
              </a:solidFill>
            </a:endParaRPr>
          </a:p>
          <a:p>
            <a:pPr algn="just">
              <a:buNone/>
            </a:pPr>
            <a:endParaRPr lang="tr-TR" dirty="0" smtClean="0">
              <a:solidFill>
                <a:srgbClr val="FF0000"/>
              </a:solidFill>
            </a:endParaRPr>
          </a:p>
          <a:p>
            <a:pPr algn="just">
              <a:buNone/>
            </a:pPr>
            <a:endParaRPr lang="tr-TR" dirty="0" smtClean="0">
              <a:solidFill>
                <a:srgbClr val="FF0000"/>
              </a:solidFill>
            </a:endParaRPr>
          </a:p>
          <a:p>
            <a:pPr algn="just">
              <a:buNone/>
            </a:pPr>
            <a:r>
              <a:rPr lang="tr-TR" dirty="0" smtClean="0">
                <a:solidFill>
                  <a:srgbClr val="FF0000"/>
                </a:solidFill>
              </a:rPr>
              <a:t>	</a:t>
            </a:r>
            <a:r>
              <a:rPr lang="tr-TR" i="1" dirty="0" smtClean="0"/>
              <a:t>(c) </a:t>
            </a:r>
            <a:r>
              <a:rPr lang="tr-TR" i="1" dirty="0" err="1" smtClean="0"/>
              <a:t>Sigmoid</a:t>
            </a:r>
            <a:r>
              <a:rPr lang="tr-TR" i="1" dirty="0" smtClean="0"/>
              <a:t> Fonksiyonu: </a:t>
            </a:r>
            <a:r>
              <a:rPr lang="tr-TR" dirty="0" err="1" smtClean="0"/>
              <a:t>Sigmoid</a:t>
            </a:r>
            <a:r>
              <a:rPr lang="tr-TR" dirty="0" smtClean="0"/>
              <a:t> fonksiyonu en fazla kullanılan aktivasyon fonksiyonudur.Problemsiz ve sınırlı olduğundan tercih edilir. </a:t>
            </a:r>
            <a:r>
              <a:rPr lang="tr-TR" dirty="0" err="1" smtClean="0"/>
              <a:t>Sigmoid</a:t>
            </a:r>
            <a:r>
              <a:rPr lang="tr-TR" dirty="0" smtClean="0"/>
              <a:t> fonksiyonu aşağıda gösterilmiştir:</a:t>
            </a:r>
            <a:r>
              <a:rPr lang="tr-TR" i="1" dirty="0" smtClean="0"/>
              <a:t>	</a:t>
            </a:r>
          </a:p>
          <a:p>
            <a:pPr algn="just">
              <a:buNone/>
            </a:pPr>
            <a:endParaRPr lang="tr-TR" i="1" dirty="0" smtClean="0"/>
          </a:p>
          <a:p>
            <a:pPr algn="just">
              <a:buNone/>
            </a:pPr>
            <a:r>
              <a:rPr lang="tr-TR" i="1" dirty="0" smtClean="0"/>
              <a:t>	α </a:t>
            </a:r>
            <a:r>
              <a:rPr lang="tr-TR" dirty="0" smtClean="0"/>
              <a:t>bir sabittir ve 0.01 ve 1.0 arasında değişir. F(x)’in türevi,    ile verilir.</a:t>
            </a:r>
          </a:p>
          <a:p>
            <a:pPr algn="just">
              <a:buNone/>
            </a:pPr>
            <a:r>
              <a:rPr lang="tr-TR" dirty="0" smtClean="0"/>
              <a:t>	</a:t>
            </a:r>
            <a:r>
              <a:rPr lang="tr-TR" dirty="0" err="1" smtClean="0"/>
              <a:t>Sigmoid</a:t>
            </a:r>
            <a:r>
              <a:rPr lang="tr-TR" dirty="0" smtClean="0"/>
              <a:t> fonksiyonu bir değer aralığı ile ölçeklendirilebilir. α=0.5 olan </a:t>
            </a:r>
            <a:r>
              <a:rPr lang="tr-TR" dirty="0" err="1" smtClean="0"/>
              <a:t>sigmoid</a:t>
            </a:r>
            <a:r>
              <a:rPr lang="tr-TR" dirty="0" smtClean="0"/>
              <a:t> fonksiyonu Şekil 4.9’da gösterilmiştir.</a:t>
            </a:r>
          </a:p>
          <a:p>
            <a:pPr algn="just">
              <a:buNone/>
            </a:pPr>
            <a:endParaRPr lang="tr-TR" dirty="0" smtClean="0"/>
          </a:p>
          <a:p>
            <a:pPr>
              <a:buNone/>
            </a:pPr>
            <a:r>
              <a:rPr lang="tr-TR" dirty="0" smtClean="0"/>
              <a:t>	</a:t>
            </a:r>
          </a:p>
          <a:p>
            <a:endParaRPr lang="tr-TR" dirty="0"/>
          </a:p>
        </p:txBody>
      </p:sp>
      <p:pic>
        <p:nvPicPr>
          <p:cNvPr id="9218" name="Picture 2"/>
          <p:cNvPicPr>
            <a:picLocks noChangeAspect="1" noChangeArrowheads="1"/>
          </p:cNvPicPr>
          <p:nvPr/>
        </p:nvPicPr>
        <p:blipFill>
          <a:blip r:embed="rId2" cstate="print"/>
          <a:srcRect/>
          <a:stretch>
            <a:fillRect/>
          </a:stretch>
        </p:blipFill>
        <p:spPr bwMode="auto">
          <a:xfrm>
            <a:off x="4427984" y="2564904"/>
            <a:ext cx="3827587" cy="1483990"/>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cstate="print"/>
          <a:srcRect/>
          <a:stretch>
            <a:fillRect/>
          </a:stretch>
        </p:blipFill>
        <p:spPr bwMode="auto">
          <a:xfrm>
            <a:off x="899592" y="2708920"/>
            <a:ext cx="3096344" cy="1152128"/>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cstate="print"/>
          <a:srcRect/>
          <a:stretch>
            <a:fillRect/>
          </a:stretch>
        </p:blipFill>
        <p:spPr bwMode="auto">
          <a:xfrm>
            <a:off x="611560" y="5301208"/>
            <a:ext cx="4275785" cy="720080"/>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cstate="print"/>
          <a:srcRect/>
          <a:stretch>
            <a:fillRect/>
          </a:stretch>
        </p:blipFill>
        <p:spPr bwMode="auto">
          <a:xfrm>
            <a:off x="4932039" y="5229200"/>
            <a:ext cx="3888433" cy="7920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4.1.Giriş</a:t>
            </a:r>
            <a:endParaRPr lang="tr-TR" dirty="0"/>
          </a:p>
        </p:txBody>
      </p:sp>
      <p:sp>
        <p:nvSpPr>
          <p:cNvPr id="3" name="2 İçerik Yer Tutucusu"/>
          <p:cNvSpPr>
            <a:spLocks noGrp="1"/>
          </p:cNvSpPr>
          <p:nvPr>
            <p:ph idx="1"/>
          </p:nvPr>
        </p:nvSpPr>
        <p:spPr/>
        <p:txBody>
          <a:bodyPr>
            <a:normAutofit lnSpcReduction="10000"/>
          </a:bodyPr>
          <a:lstStyle/>
          <a:p>
            <a:pPr algn="just"/>
            <a:r>
              <a:rPr lang="tr-TR" dirty="0" smtClean="0"/>
              <a:t> </a:t>
            </a:r>
            <a:r>
              <a:rPr lang="tr-TR" dirty="0" err="1" smtClean="0"/>
              <a:t>Nöral</a:t>
            </a:r>
            <a:r>
              <a:rPr lang="tr-TR" dirty="0" smtClean="0"/>
              <a:t> ağlar, geleneksel sınıflandırıcılara makul ve güçlü bir alternatif  yöntemdir. </a:t>
            </a:r>
            <a:r>
              <a:rPr lang="tr-TR" dirty="0" err="1" smtClean="0"/>
              <a:t>Nöral</a:t>
            </a:r>
            <a:r>
              <a:rPr lang="tr-TR" dirty="0" smtClean="0"/>
              <a:t> ağların potansiyel yararları, büyük çapta paralellikle sağlanan yüksek hesaplamaların üzerinde yayılmasıdır. </a:t>
            </a:r>
            <a:r>
              <a:rPr lang="tr-TR" dirty="0" err="1" smtClean="0"/>
              <a:t>Nöral</a:t>
            </a:r>
            <a:r>
              <a:rPr lang="tr-TR" dirty="0" smtClean="0"/>
              <a:t> ağlar, büyük ölçüde sağlamlık ve hata toleransı sağlar. Birçok </a:t>
            </a:r>
            <a:r>
              <a:rPr lang="tr-TR" dirty="0" err="1" smtClean="0"/>
              <a:t>nöral</a:t>
            </a:r>
            <a:r>
              <a:rPr lang="tr-TR" dirty="0" smtClean="0"/>
              <a:t> ağ mimarisi ve öğrenme algoritmaları mevcuttur. Yüksek-hızlı dijital bilgisayarlar uygulanabilir </a:t>
            </a:r>
            <a:r>
              <a:rPr lang="tr-TR" dirty="0" err="1" smtClean="0"/>
              <a:t>nöral</a:t>
            </a:r>
            <a:r>
              <a:rPr lang="tr-TR" dirty="0" smtClean="0"/>
              <a:t> ağların gerçekleştirme simülasyonunu yapar. Aynı zamanda teknoloji, </a:t>
            </a:r>
            <a:r>
              <a:rPr lang="tr-TR" dirty="0" err="1" smtClean="0"/>
              <a:t>nöral</a:t>
            </a:r>
            <a:r>
              <a:rPr lang="tr-TR" dirty="0" smtClean="0"/>
              <a:t> ağ modellerini çok geniş-ölçekli entegre (VLSI) çiplerde gerçekleştirmeye uygundur. </a:t>
            </a:r>
            <a:endParaRPr lang="tr-T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pic>
        <p:nvPicPr>
          <p:cNvPr id="10242" name="Picture 2"/>
          <p:cNvPicPr>
            <a:picLocks noGrp="1" noChangeAspect="1" noChangeArrowheads="1"/>
          </p:cNvPicPr>
          <p:nvPr>
            <p:ph idx="1"/>
          </p:nvPr>
        </p:nvPicPr>
        <p:blipFill>
          <a:blip r:embed="rId2" cstate="print"/>
          <a:srcRect/>
          <a:stretch>
            <a:fillRect/>
          </a:stretch>
        </p:blipFill>
        <p:spPr bwMode="auto">
          <a:xfrm>
            <a:off x="395535" y="2204864"/>
            <a:ext cx="4269915" cy="2736304"/>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cstate="print"/>
          <a:srcRect/>
          <a:stretch>
            <a:fillRect/>
          </a:stretch>
        </p:blipFill>
        <p:spPr bwMode="auto">
          <a:xfrm>
            <a:off x="5000628" y="2071678"/>
            <a:ext cx="3067050" cy="28590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pPr algn="just"/>
            <a:r>
              <a:rPr lang="tr-TR" i="1" dirty="0" smtClean="0"/>
              <a:t>(d) </a:t>
            </a:r>
            <a:r>
              <a:rPr lang="tr-TR" i="1" dirty="0" err="1" smtClean="0"/>
              <a:t>Hipertanjant</a:t>
            </a:r>
            <a:r>
              <a:rPr lang="tr-TR" i="1" dirty="0" smtClean="0"/>
              <a:t> Fonksiyonu:</a:t>
            </a:r>
            <a:r>
              <a:rPr lang="tr-TR" dirty="0" smtClean="0"/>
              <a:t> </a:t>
            </a:r>
            <a:r>
              <a:rPr lang="tr-TR" dirty="0" err="1" smtClean="0"/>
              <a:t>Hipertanjant</a:t>
            </a:r>
            <a:r>
              <a:rPr lang="tr-TR" dirty="0" smtClean="0"/>
              <a:t> fonksiyonu </a:t>
            </a:r>
            <a:r>
              <a:rPr lang="tr-TR" dirty="0" err="1" smtClean="0"/>
              <a:t>sigmoid</a:t>
            </a:r>
            <a:r>
              <a:rPr lang="tr-TR" dirty="0" smtClean="0"/>
              <a:t> fonksiyonuna benzerdir ve </a:t>
            </a:r>
          </a:p>
          <a:p>
            <a:pPr algn="just">
              <a:buNone/>
            </a:pPr>
            <a:r>
              <a:rPr lang="tr-TR" i="1" dirty="0" smtClean="0"/>
              <a:t>		                                               </a:t>
            </a:r>
            <a:r>
              <a:rPr lang="tr-TR" dirty="0" smtClean="0"/>
              <a:t>ile gösterilir.</a:t>
            </a:r>
          </a:p>
          <a:p>
            <a:pPr algn="just">
              <a:buNone/>
            </a:pPr>
            <a:r>
              <a:rPr lang="tr-TR" i="1" dirty="0" smtClean="0"/>
              <a:t>	</a:t>
            </a:r>
            <a:r>
              <a:rPr lang="tr-TR" dirty="0" smtClean="0"/>
              <a:t>	Fonksiyon -1’den +1’e değişir. α=0.5 olan </a:t>
            </a:r>
            <a:r>
              <a:rPr lang="tr-TR" dirty="0" err="1" smtClean="0"/>
              <a:t>hipertanjant</a:t>
            </a:r>
            <a:r>
              <a:rPr lang="tr-TR" dirty="0" smtClean="0"/>
              <a:t> fonksiyonu Şekil 4.10’da gösterilmiştir.</a:t>
            </a:r>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endParaRPr lang="tr-TR" dirty="0"/>
          </a:p>
        </p:txBody>
      </p:sp>
      <p:pic>
        <p:nvPicPr>
          <p:cNvPr id="11266" name="Picture 2"/>
          <p:cNvPicPr>
            <a:picLocks noChangeAspect="1" noChangeArrowheads="1"/>
          </p:cNvPicPr>
          <p:nvPr/>
        </p:nvPicPr>
        <p:blipFill>
          <a:blip r:embed="rId2" cstate="print"/>
          <a:srcRect/>
          <a:stretch>
            <a:fillRect/>
          </a:stretch>
        </p:blipFill>
        <p:spPr bwMode="auto">
          <a:xfrm>
            <a:off x="1714480" y="2786058"/>
            <a:ext cx="3000396" cy="500066"/>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2571736" y="4071942"/>
            <a:ext cx="3160713" cy="26431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4.3. </a:t>
            </a:r>
            <a:r>
              <a:rPr lang="tr-TR" dirty="0" err="1" smtClean="0"/>
              <a:t>Perseptron</a:t>
            </a:r>
            <a:endParaRPr lang="tr-TR" dirty="0"/>
          </a:p>
        </p:txBody>
      </p:sp>
      <p:sp>
        <p:nvSpPr>
          <p:cNvPr id="3" name="2 İçerik Yer Tutucusu"/>
          <p:cNvSpPr>
            <a:spLocks noGrp="1"/>
          </p:cNvSpPr>
          <p:nvPr>
            <p:ph idx="1"/>
          </p:nvPr>
        </p:nvSpPr>
        <p:spPr/>
        <p:txBody>
          <a:bodyPr>
            <a:normAutofit fontScale="77500" lnSpcReduction="20000"/>
          </a:bodyPr>
          <a:lstStyle/>
          <a:p>
            <a:pPr algn="just"/>
            <a:r>
              <a:rPr lang="tr-TR" dirty="0" smtClean="0"/>
              <a:t>En basit </a:t>
            </a:r>
            <a:r>
              <a:rPr lang="tr-TR" dirty="0" err="1" smtClean="0"/>
              <a:t>nöral</a:t>
            </a:r>
            <a:r>
              <a:rPr lang="tr-TR" dirty="0" smtClean="0"/>
              <a:t> ağ modeli tek nöronlu </a:t>
            </a:r>
            <a:r>
              <a:rPr lang="tr-TR" dirty="0" err="1" smtClean="0"/>
              <a:t>perseptron</a:t>
            </a:r>
            <a:r>
              <a:rPr lang="tr-TR" dirty="0" smtClean="0"/>
              <a:t> modelidir. Model Şekil 4.11’de gösterilmiştir. Bu ağdaki nöronlar aktivasyon fonksiyonu olarak adım fonksiyonunu kullanır. Basit </a:t>
            </a:r>
            <a:r>
              <a:rPr lang="tr-TR" dirty="0" err="1" smtClean="0"/>
              <a:t>perseptron</a:t>
            </a:r>
            <a:r>
              <a:rPr lang="tr-TR" dirty="0" smtClean="0"/>
              <a:t> modeli </a:t>
            </a:r>
            <a:r>
              <a:rPr lang="tr-TR" dirty="0" err="1" smtClean="0"/>
              <a:t>binary</a:t>
            </a:r>
            <a:r>
              <a:rPr lang="tr-TR" dirty="0" smtClean="0"/>
              <a:t> kararlar vermek için kullanılabilir. Model aynı zamanda, giriş örnekleri lineer olarak ayrılabilir ise sınıflandırıcı olarak da kullanılabilir. </a:t>
            </a:r>
          </a:p>
          <a:p>
            <a:pPr algn="just"/>
            <a:r>
              <a:rPr lang="tr-TR" dirty="0" smtClean="0"/>
              <a:t>Model eğitilebilir ve karar verebilir. Eğitim safhası boyunca, giriş ve çıkış vektörleri çiftleri ağı eğitmek için kullanılır. Her giriş vektörüyle, beklenen çıkışla alınan çıkış karşılaştırılır ve ikisi arasındaki hata ağırlıkları ve </a:t>
            </a:r>
            <a:r>
              <a:rPr lang="tr-TR" dirty="0" err="1" smtClean="0"/>
              <a:t>biası</a:t>
            </a:r>
            <a:r>
              <a:rPr lang="tr-TR" dirty="0" smtClean="0"/>
              <a:t> güncellemek için kullanılır. İki-sınıflı bir problemde, eğer giriş örneği w</a:t>
            </a:r>
            <a:r>
              <a:rPr lang="tr-TR" baseline="-25000" dirty="0" smtClean="0"/>
              <a:t>1</a:t>
            </a:r>
            <a:r>
              <a:rPr lang="tr-TR" dirty="0" smtClean="0"/>
              <a:t>’e aitse , y çıkışı 1’dir ve giriş w</a:t>
            </a:r>
            <a:r>
              <a:rPr lang="tr-TR" baseline="-25000" dirty="0" smtClean="0"/>
              <a:t>2</a:t>
            </a:r>
            <a:r>
              <a:rPr lang="tr-TR" dirty="0" smtClean="0"/>
              <a:t>’ye aitse çıkış 0’dır. </a:t>
            </a:r>
          </a:p>
          <a:p>
            <a:pPr algn="just"/>
            <a:endParaRPr lang="tr-TR" b="1" dirty="0" smtClean="0"/>
          </a:p>
          <a:p>
            <a:pPr algn="just"/>
            <a:r>
              <a:rPr lang="tr-TR" b="1" dirty="0" err="1" smtClean="0"/>
              <a:t>Perseptron</a:t>
            </a:r>
            <a:r>
              <a:rPr lang="tr-TR" b="1" dirty="0" smtClean="0"/>
              <a:t> modeli lineer olarak ayrılabilen sınıflar için iyi çalışır.</a:t>
            </a:r>
            <a:r>
              <a:rPr lang="tr-TR" dirty="0" smtClean="0"/>
              <a:t> </a:t>
            </a:r>
            <a:r>
              <a:rPr lang="tr-TR" dirty="0" err="1" smtClean="0"/>
              <a:t>Bias</a:t>
            </a:r>
            <a:r>
              <a:rPr lang="tr-TR" dirty="0" smtClean="0"/>
              <a:t> ve ağırlıklar iki sınıfı ayıran lineer bir </a:t>
            </a:r>
            <a:r>
              <a:rPr lang="tr-TR" dirty="0" err="1" smtClean="0"/>
              <a:t>arayüz</a:t>
            </a:r>
            <a:r>
              <a:rPr lang="tr-TR" dirty="0" smtClean="0"/>
              <a:t> belirler. Algoritma aşağıdaki adımlarla açıklanabilir.</a:t>
            </a:r>
          </a:p>
          <a:p>
            <a:pPr algn="just">
              <a:buNone/>
            </a:pPr>
            <a:endParaRPr lang="tr-T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12290" name="Picture 2"/>
          <p:cNvPicPr>
            <a:picLocks noGrp="1" noChangeAspect="1" noChangeArrowheads="1"/>
          </p:cNvPicPr>
          <p:nvPr>
            <p:ph idx="1"/>
          </p:nvPr>
        </p:nvPicPr>
        <p:blipFill>
          <a:blip r:embed="rId2" cstate="print"/>
          <a:srcRect/>
          <a:stretch>
            <a:fillRect/>
          </a:stretch>
        </p:blipFill>
        <p:spPr bwMode="auto">
          <a:xfrm>
            <a:off x="1857356" y="2285992"/>
            <a:ext cx="4357718" cy="3071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92500" lnSpcReduction="20000"/>
          </a:bodyPr>
          <a:lstStyle/>
          <a:p>
            <a:pPr algn="just"/>
            <a:r>
              <a:rPr lang="tr-TR" dirty="0" smtClean="0"/>
              <a:t>Adım 1: Küçük </a:t>
            </a:r>
            <a:r>
              <a:rPr lang="tr-TR" dirty="0" err="1" smtClean="0"/>
              <a:t>rasgele</a:t>
            </a:r>
            <a:r>
              <a:rPr lang="tr-TR" dirty="0" smtClean="0"/>
              <a:t> değerlerle </a:t>
            </a:r>
            <a:r>
              <a:rPr lang="tr-TR" dirty="0" err="1" smtClean="0"/>
              <a:t>biası</a:t>
            </a:r>
            <a:r>
              <a:rPr lang="tr-TR" dirty="0" smtClean="0"/>
              <a:t> ve ağırlık değerlerini belirle.</a:t>
            </a:r>
          </a:p>
          <a:p>
            <a:pPr algn="just"/>
            <a:r>
              <a:rPr lang="tr-TR" dirty="0" smtClean="0"/>
              <a:t>Adım 2: x=(x</a:t>
            </a:r>
            <a:r>
              <a:rPr lang="tr-TR" baseline="-25000" dirty="0" smtClean="0"/>
              <a:t>1</a:t>
            </a:r>
            <a:r>
              <a:rPr lang="tr-TR" dirty="0" smtClean="0"/>
              <a:t>,x</a:t>
            </a:r>
            <a:r>
              <a:rPr lang="tr-TR" baseline="-25000" dirty="0" smtClean="0"/>
              <a:t>2</a:t>
            </a:r>
            <a:r>
              <a:rPr lang="tr-TR" dirty="0" smtClean="0"/>
              <a:t>,…,</a:t>
            </a:r>
            <a:r>
              <a:rPr lang="tr-TR" dirty="0" err="1" smtClean="0"/>
              <a:t>x</a:t>
            </a:r>
            <a:r>
              <a:rPr lang="tr-TR" baseline="-25000" dirty="0" err="1" smtClean="0"/>
              <a:t>n</a:t>
            </a:r>
            <a:r>
              <a:rPr lang="tr-TR" dirty="0" smtClean="0"/>
              <a:t>)</a:t>
            </a:r>
            <a:r>
              <a:rPr lang="tr-TR" baseline="30000" dirty="0" smtClean="0"/>
              <a:t>T</a:t>
            </a:r>
            <a:r>
              <a:rPr lang="tr-TR" dirty="0" smtClean="0"/>
              <a:t> giriş vektörünü hazırla ve ağ girişini elde et:</a:t>
            </a:r>
          </a:p>
          <a:p>
            <a:pPr algn="just"/>
            <a:r>
              <a:rPr lang="tr-TR" dirty="0" smtClean="0"/>
              <a:t>              </a:t>
            </a:r>
          </a:p>
          <a:p>
            <a:pPr algn="just"/>
            <a:r>
              <a:rPr lang="tr-TR" dirty="0" smtClean="0"/>
              <a:t>Adım 3: Çıkışı hesapla:</a:t>
            </a:r>
          </a:p>
          <a:p>
            <a:pPr algn="just"/>
            <a:r>
              <a:rPr lang="tr-TR" dirty="0" smtClean="0"/>
              <a:t>                 </a:t>
            </a:r>
          </a:p>
          <a:p>
            <a:pPr algn="just"/>
            <a:r>
              <a:rPr lang="tr-TR" dirty="0" smtClean="0"/>
              <a:t>Adım 4: Ağırlıkları ve </a:t>
            </a:r>
            <a:r>
              <a:rPr lang="tr-TR" dirty="0" err="1" smtClean="0"/>
              <a:t>biası</a:t>
            </a:r>
            <a:r>
              <a:rPr lang="tr-TR" dirty="0" smtClean="0"/>
              <a:t> güncelle:</a:t>
            </a:r>
          </a:p>
          <a:p>
            <a:pPr algn="just"/>
            <a:r>
              <a:rPr lang="tr-TR" dirty="0" smtClean="0"/>
              <a:t>                </a:t>
            </a:r>
          </a:p>
          <a:p>
            <a:pPr algn="just">
              <a:buNone/>
            </a:pPr>
            <a:r>
              <a:rPr lang="tr-TR" dirty="0" smtClean="0"/>
              <a:t>	k </a:t>
            </a:r>
            <a:r>
              <a:rPr lang="tr-TR" dirty="0" err="1" smtClean="0"/>
              <a:t>iterasyon</a:t>
            </a:r>
            <a:r>
              <a:rPr lang="tr-TR" dirty="0" smtClean="0"/>
              <a:t> sayısını gösterir ve </a:t>
            </a:r>
            <a:r>
              <a:rPr lang="el-GR" dirty="0" smtClean="0"/>
              <a:t>ε</a:t>
            </a:r>
            <a:r>
              <a:rPr lang="tr-TR" dirty="0" smtClean="0"/>
              <a:t> o anki çıkışla beklenen çıkış arasındaki hatayı gösterir. </a:t>
            </a:r>
            <a:r>
              <a:rPr lang="el-GR" dirty="0" smtClean="0"/>
              <a:t>ε</a:t>
            </a:r>
            <a:r>
              <a:rPr lang="tr-TR" dirty="0" smtClean="0"/>
              <a:t>=ỹ-y ile gösterilir.(ỹ: istenen çıkış, y:o anki çıkış)</a:t>
            </a:r>
            <a:endParaRPr lang="tr-TR" dirty="0"/>
          </a:p>
        </p:txBody>
      </p:sp>
      <p:pic>
        <p:nvPicPr>
          <p:cNvPr id="13314" name="Picture 2"/>
          <p:cNvPicPr>
            <a:picLocks noChangeAspect="1" noChangeArrowheads="1"/>
          </p:cNvPicPr>
          <p:nvPr/>
        </p:nvPicPr>
        <p:blipFill>
          <a:blip r:embed="rId2" cstate="print"/>
          <a:srcRect/>
          <a:stretch>
            <a:fillRect/>
          </a:stretch>
        </p:blipFill>
        <p:spPr bwMode="auto">
          <a:xfrm>
            <a:off x="2285984" y="3071810"/>
            <a:ext cx="3000396" cy="536576"/>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cstate="print"/>
          <a:srcRect/>
          <a:stretch>
            <a:fillRect/>
          </a:stretch>
        </p:blipFill>
        <p:spPr bwMode="auto">
          <a:xfrm>
            <a:off x="2285984" y="3929066"/>
            <a:ext cx="3000396" cy="38735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cstate="print"/>
          <a:srcRect/>
          <a:stretch>
            <a:fillRect/>
          </a:stretch>
        </p:blipFill>
        <p:spPr bwMode="auto">
          <a:xfrm>
            <a:off x="2357422" y="4714884"/>
            <a:ext cx="2857520" cy="4302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77500" lnSpcReduction="20000"/>
          </a:bodyPr>
          <a:lstStyle/>
          <a:p>
            <a:pPr algn="just"/>
            <a:r>
              <a:rPr lang="tr-TR" dirty="0" smtClean="0"/>
              <a:t>Adım 5: Her giriş vektörü için ağırlıklarda değişiklik olmayana veya maksimum </a:t>
            </a:r>
            <a:r>
              <a:rPr lang="tr-TR" dirty="0" err="1" smtClean="0"/>
              <a:t>iterasyon</a:t>
            </a:r>
            <a:r>
              <a:rPr lang="tr-TR" dirty="0" smtClean="0"/>
              <a:t> sayısına ulaşıncaya kadar Adım 2 ve 3’ü tekrarla. </a:t>
            </a:r>
          </a:p>
          <a:p>
            <a:pPr algn="just"/>
            <a:r>
              <a:rPr lang="tr-TR" dirty="0" smtClean="0"/>
              <a:t>Adım 6: Adım 2-4’ü bütün eğitim örnekleri için tekrarla.</a:t>
            </a:r>
          </a:p>
          <a:p>
            <a:pPr algn="just">
              <a:buNone/>
            </a:pPr>
            <a:r>
              <a:rPr lang="tr-TR" i="1" dirty="0" smtClean="0"/>
              <a:t>		Örnek 4.1: </a:t>
            </a:r>
            <a:r>
              <a:rPr lang="tr-TR" dirty="0" smtClean="0"/>
              <a:t>Bu örnekte, 2 boyutlu giriş vektörlerini sınıflandıran bir problem ele alacağız. Dört örnek vektör ve iki sınıf düşüneceğiz. x</a:t>
            </a:r>
            <a:r>
              <a:rPr lang="tr-TR" baseline="-25000" dirty="0" smtClean="0"/>
              <a:t>1</a:t>
            </a:r>
            <a:r>
              <a:rPr lang="tr-TR" dirty="0" smtClean="0"/>
              <a:t>,x</a:t>
            </a:r>
            <a:r>
              <a:rPr lang="tr-TR" baseline="-25000" dirty="0" smtClean="0"/>
              <a:t>2</a:t>
            </a:r>
            <a:r>
              <a:rPr lang="tr-TR" dirty="0" smtClean="0"/>
              <a:t>,x</a:t>
            </a:r>
            <a:r>
              <a:rPr lang="tr-TR" baseline="-25000" dirty="0" smtClean="0"/>
              <a:t>3</a:t>
            </a:r>
            <a:r>
              <a:rPr lang="tr-TR" dirty="0" smtClean="0"/>
              <a:t> ve x</a:t>
            </a:r>
            <a:r>
              <a:rPr lang="tr-TR" baseline="-25000" dirty="0" smtClean="0"/>
              <a:t>4</a:t>
            </a:r>
            <a:r>
              <a:rPr lang="tr-TR" dirty="0" smtClean="0"/>
              <a:t> dört giriş vektörünü göstersin. x</a:t>
            </a:r>
            <a:r>
              <a:rPr lang="tr-TR" baseline="-25000" dirty="0" smtClean="0"/>
              <a:t>1</a:t>
            </a:r>
            <a:r>
              <a:rPr lang="tr-TR" dirty="0" smtClean="0"/>
              <a:t>,x</a:t>
            </a:r>
            <a:r>
              <a:rPr lang="tr-TR" baseline="-25000" dirty="0" smtClean="0"/>
              <a:t>2,</a:t>
            </a:r>
            <a:r>
              <a:rPr lang="tr-TR" dirty="0" smtClean="0"/>
              <a:t> w</a:t>
            </a:r>
            <a:r>
              <a:rPr lang="tr-TR" baseline="-25000" dirty="0" smtClean="0"/>
              <a:t>1</a:t>
            </a:r>
            <a:r>
              <a:rPr lang="tr-TR" dirty="0" smtClean="0"/>
              <a:t>’e aittir ve x</a:t>
            </a:r>
            <a:r>
              <a:rPr lang="tr-TR" baseline="-25000" dirty="0" smtClean="0"/>
              <a:t>3</a:t>
            </a:r>
            <a:r>
              <a:rPr lang="tr-TR" dirty="0" smtClean="0"/>
              <a:t> , x</a:t>
            </a:r>
            <a:r>
              <a:rPr lang="tr-TR" baseline="-25000" dirty="0" smtClean="0"/>
              <a:t>4</a:t>
            </a:r>
            <a:r>
              <a:rPr lang="tr-TR" dirty="0" smtClean="0"/>
              <a:t> w</a:t>
            </a:r>
            <a:r>
              <a:rPr lang="tr-TR" baseline="-25000" dirty="0" smtClean="0"/>
              <a:t>2</a:t>
            </a:r>
            <a:r>
              <a:rPr lang="tr-TR" dirty="0" smtClean="0"/>
              <a:t>’ye aittir. y=1 w</a:t>
            </a:r>
            <a:r>
              <a:rPr lang="tr-TR" baseline="-25000" dirty="0" smtClean="0"/>
              <a:t>1</a:t>
            </a:r>
            <a:r>
              <a:rPr lang="tr-TR" dirty="0" smtClean="0"/>
              <a:t>’i göstersin ve y=0 w</a:t>
            </a:r>
            <a:r>
              <a:rPr lang="tr-TR" baseline="-25000" dirty="0" smtClean="0"/>
              <a:t>2</a:t>
            </a:r>
            <a:r>
              <a:rPr lang="tr-TR" dirty="0" smtClean="0"/>
              <a:t>’yi göstersin. Giriş vektörü ve uygun hedef çıkışı Tablo 4.1’de gösterilmiştir.</a:t>
            </a:r>
          </a:p>
          <a:p>
            <a:pPr algn="just">
              <a:buNone/>
            </a:pPr>
            <a:r>
              <a:rPr lang="tr-TR" i="1" baseline="-25000" dirty="0" smtClean="0"/>
              <a:t>	</a:t>
            </a:r>
            <a:r>
              <a:rPr lang="tr-TR" dirty="0" smtClean="0"/>
              <a:t>	Başlangıç olarak, modeli w=(-0.0280, 0.7826)</a:t>
            </a:r>
            <a:r>
              <a:rPr lang="tr-TR" baseline="30000" dirty="0" smtClean="0"/>
              <a:t>T</a:t>
            </a:r>
            <a:r>
              <a:rPr lang="tr-TR" dirty="0" smtClean="0"/>
              <a:t> ve b=0.5242 ağırlık ve </a:t>
            </a:r>
            <a:r>
              <a:rPr lang="tr-TR" dirty="0" err="1" smtClean="0"/>
              <a:t>bias</a:t>
            </a:r>
            <a:r>
              <a:rPr lang="tr-TR" dirty="0" smtClean="0"/>
              <a:t> değerleriyle başlatıyoruz. Önceki öğrenme algoritması ve </a:t>
            </a:r>
            <a:r>
              <a:rPr lang="el-GR" dirty="0" smtClean="0"/>
              <a:t>α</a:t>
            </a:r>
            <a:r>
              <a:rPr lang="tr-TR" dirty="0" smtClean="0"/>
              <a:t>=1 ile model 12 </a:t>
            </a:r>
            <a:r>
              <a:rPr lang="tr-TR" dirty="0" err="1" smtClean="0"/>
              <a:t>iterasyonda</a:t>
            </a:r>
            <a:r>
              <a:rPr lang="tr-TR" dirty="0" smtClean="0"/>
              <a:t> öğrenmektedir. Öğrenmeden sonra, x</a:t>
            </a:r>
            <a:r>
              <a:rPr lang="tr-TR" baseline="-25000" dirty="0" smtClean="0"/>
              <a:t>1</a:t>
            </a:r>
            <a:r>
              <a:rPr lang="tr-TR" dirty="0" smtClean="0"/>
              <a:t>,x</a:t>
            </a:r>
            <a:r>
              <a:rPr lang="tr-TR" baseline="-25000" dirty="0" smtClean="0"/>
              <a:t>2</a:t>
            </a:r>
            <a:r>
              <a:rPr lang="tr-TR" dirty="0" smtClean="0"/>
              <a:t> w</a:t>
            </a:r>
            <a:r>
              <a:rPr lang="tr-TR" baseline="-25000" dirty="0" smtClean="0"/>
              <a:t>1</a:t>
            </a:r>
            <a:r>
              <a:rPr lang="tr-TR" dirty="0" smtClean="0"/>
              <a:t>’e sınıflandırılmıştır ve x</a:t>
            </a:r>
            <a:r>
              <a:rPr lang="tr-TR" baseline="-25000" dirty="0" smtClean="0"/>
              <a:t>3</a:t>
            </a:r>
            <a:r>
              <a:rPr lang="tr-TR" dirty="0" smtClean="0"/>
              <a:t> , x</a:t>
            </a:r>
            <a:r>
              <a:rPr lang="tr-TR" baseline="-25000" dirty="0" smtClean="0"/>
              <a:t>4</a:t>
            </a:r>
            <a:r>
              <a:rPr lang="tr-TR" dirty="0" smtClean="0"/>
              <a:t> w</a:t>
            </a:r>
            <a:r>
              <a:rPr lang="tr-TR" baseline="-25000" dirty="0" smtClean="0"/>
              <a:t>2</a:t>
            </a:r>
            <a:r>
              <a:rPr lang="tr-TR" dirty="0" smtClean="0"/>
              <a:t>’ye sınıflandırılmıştır.12 </a:t>
            </a:r>
            <a:r>
              <a:rPr lang="tr-TR" dirty="0" err="1" smtClean="0"/>
              <a:t>iterasyondan</a:t>
            </a:r>
            <a:r>
              <a:rPr lang="tr-TR" dirty="0" smtClean="0"/>
              <a:t> sonra, w=(-8.0997,6.4623) ve b=15.2137 olarak verilmiştir. Eğitim örneklerini gösteren özellik Şekil 4.12’de gösterilmiştir. İki sınıfı ayıran karar sınırı w ve b ile verilmiştir ve Şekil 4.13’te gösterilmiştir. İki sınıfı ayıran hattın eşitliği ;</a:t>
            </a:r>
          </a:p>
          <a:p>
            <a:pPr algn="just">
              <a:buNone/>
            </a:pPr>
            <a:r>
              <a:rPr lang="tr-TR" i="1" baseline="-25000" dirty="0" smtClean="0"/>
              <a:t>		</a:t>
            </a:r>
          </a:p>
          <a:p>
            <a:pPr algn="just">
              <a:buNone/>
            </a:pPr>
            <a:endParaRPr lang="tr-TR" i="1" baseline="-25000" dirty="0"/>
          </a:p>
        </p:txBody>
      </p:sp>
      <p:pic>
        <p:nvPicPr>
          <p:cNvPr id="14338" name="Picture 2"/>
          <p:cNvPicPr>
            <a:picLocks noChangeAspect="1" noChangeArrowheads="1"/>
          </p:cNvPicPr>
          <p:nvPr/>
        </p:nvPicPr>
        <p:blipFill>
          <a:blip r:embed="rId2" cstate="print"/>
          <a:srcRect/>
          <a:stretch>
            <a:fillRect/>
          </a:stretch>
        </p:blipFill>
        <p:spPr bwMode="auto">
          <a:xfrm>
            <a:off x="3286116" y="6000768"/>
            <a:ext cx="3000396" cy="38417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15362" name="Picture 2"/>
          <p:cNvPicPr>
            <a:picLocks noChangeAspect="1" noChangeArrowheads="1"/>
          </p:cNvPicPr>
          <p:nvPr/>
        </p:nvPicPr>
        <p:blipFill>
          <a:blip r:embed="rId2" cstate="print"/>
          <a:srcRect/>
          <a:stretch>
            <a:fillRect/>
          </a:stretch>
        </p:blipFill>
        <p:spPr bwMode="auto">
          <a:xfrm>
            <a:off x="537766" y="1124744"/>
            <a:ext cx="3674194" cy="2274083"/>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cstate="print"/>
          <a:srcRect/>
          <a:stretch>
            <a:fillRect/>
          </a:stretch>
        </p:blipFill>
        <p:spPr bwMode="auto">
          <a:xfrm>
            <a:off x="539552" y="3429000"/>
            <a:ext cx="3455095" cy="3102099"/>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cstate="print"/>
          <a:srcRect/>
          <a:stretch>
            <a:fillRect/>
          </a:stretch>
        </p:blipFill>
        <p:spPr bwMode="auto">
          <a:xfrm>
            <a:off x="4499992" y="764704"/>
            <a:ext cx="3888432" cy="2832100"/>
          </a:xfrm>
          <a:prstGeom prst="rect">
            <a:avLst/>
          </a:prstGeom>
          <a:noFill/>
          <a:ln w="9525">
            <a:noFill/>
            <a:miter lim="800000"/>
            <a:headEnd/>
            <a:tailEnd/>
          </a:ln>
          <a:effectLst/>
        </p:spPr>
      </p:pic>
      <p:pic>
        <p:nvPicPr>
          <p:cNvPr id="15365" name="Picture 5"/>
          <p:cNvPicPr>
            <a:picLocks noChangeAspect="1" noChangeArrowheads="1"/>
          </p:cNvPicPr>
          <p:nvPr/>
        </p:nvPicPr>
        <p:blipFill>
          <a:blip r:embed="rId5" cstate="print"/>
          <a:srcRect/>
          <a:stretch>
            <a:fillRect/>
          </a:stretch>
        </p:blipFill>
        <p:spPr bwMode="auto">
          <a:xfrm>
            <a:off x="4714876" y="3714752"/>
            <a:ext cx="3081337" cy="29162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lnSpcReduction="10000"/>
          </a:bodyPr>
          <a:lstStyle/>
          <a:p>
            <a:pPr algn="just"/>
            <a:r>
              <a:rPr lang="tr-TR" dirty="0" smtClean="0"/>
              <a:t>Devire karşı ortalama-kare çizimi Şekil 4.14’te gösterilmiştir.</a:t>
            </a:r>
          </a:p>
          <a:p>
            <a:pPr algn="just"/>
            <a:r>
              <a:rPr lang="tr-TR" b="1" dirty="0" smtClean="0"/>
              <a:t>Tek nöronlu </a:t>
            </a:r>
            <a:r>
              <a:rPr lang="tr-TR" b="1" dirty="0" err="1" smtClean="0"/>
              <a:t>perseptron</a:t>
            </a:r>
            <a:r>
              <a:rPr lang="tr-TR" b="1" dirty="0" smtClean="0"/>
              <a:t> modeli iki-sınıflı bir problem için veya </a:t>
            </a:r>
            <a:r>
              <a:rPr lang="tr-TR" b="1" dirty="0" err="1" smtClean="0"/>
              <a:t>binary</a:t>
            </a:r>
            <a:r>
              <a:rPr lang="tr-TR" b="1" dirty="0" smtClean="0"/>
              <a:t> kararlar için kullanışlıdır</a:t>
            </a:r>
            <a:r>
              <a:rPr lang="tr-TR" dirty="0" smtClean="0"/>
              <a:t>. Bununla birlikte, lineer olarak ayrılabilen çok sınıflı problem için, çok nöronlu tek-katmanlı </a:t>
            </a:r>
            <a:r>
              <a:rPr lang="tr-TR" dirty="0" err="1" smtClean="0"/>
              <a:t>perseptron</a:t>
            </a:r>
            <a:r>
              <a:rPr lang="tr-TR" dirty="0" smtClean="0"/>
              <a:t> modelini kullanabiliriz. Çok nöronlu model Şekil 4.15’te gösterilmiştir. Model örnekleri çok sınıflara sınıflandırmak için kullanılmıştır. Öğrenme algoritması aşağıdaki gibidir:</a:t>
            </a:r>
          </a:p>
          <a:p>
            <a:pPr algn="just"/>
            <a:r>
              <a:rPr lang="tr-TR" dirty="0" smtClean="0"/>
              <a:t>Şekil 4.15</a:t>
            </a:r>
          </a:p>
          <a:p>
            <a:pPr algn="just"/>
            <a:endParaRPr lang="tr-TR" dirty="0" smtClean="0"/>
          </a:p>
          <a:p>
            <a:endParaRPr lang="tr-T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16386" name="Picture 2"/>
          <p:cNvPicPr>
            <a:picLocks noChangeAspect="1" noChangeArrowheads="1"/>
          </p:cNvPicPr>
          <p:nvPr/>
        </p:nvPicPr>
        <p:blipFill>
          <a:blip r:embed="rId2" cstate="print"/>
          <a:srcRect/>
          <a:stretch>
            <a:fillRect/>
          </a:stretch>
        </p:blipFill>
        <p:spPr bwMode="auto">
          <a:xfrm>
            <a:off x="500034" y="2000240"/>
            <a:ext cx="3373437" cy="2714644"/>
          </a:xfrm>
          <a:prstGeom prst="rect">
            <a:avLst/>
          </a:prstGeom>
          <a:noFill/>
          <a:ln w="9525">
            <a:noFill/>
            <a:miter lim="800000"/>
            <a:headEnd/>
            <a:tailEnd/>
          </a:ln>
          <a:effectLst/>
        </p:spPr>
      </p:pic>
      <p:pic>
        <p:nvPicPr>
          <p:cNvPr id="16387" name="Picture 3"/>
          <p:cNvPicPr>
            <a:picLocks noChangeAspect="1" noChangeArrowheads="1"/>
          </p:cNvPicPr>
          <p:nvPr/>
        </p:nvPicPr>
        <p:blipFill>
          <a:blip r:embed="rId3" cstate="print"/>
          <a:srcRect/>
          <a:stretch>
            <a:fillRect/>
          </a:stretch>
        </p:blipFill>
        <p:spPr bwMode="auto">
          <a:xfrm>
            <a:off x="3929058" y="2071678"/>
            <a:ext cx="4087813" cy="278608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92500" lnSpcReduction="10000"/>
          </a:bodyPr>
          <a:lstStyle/>
          <a:p>
            <a:pPr algn="just"/>
            <a:r>
              <a:rPr lang="tr-TR" dirty="0" smtClean="0"/>
              <a:t>Adım 1: Küçük </a:t>
            </a:r>
            <a:r>
              <a:rPr lang="tr-TR" dirty="0" err="1" smtClean="0"/>
              <a:t>rasgele</a:t>
            </a:r>
            <a:r>
              <a:rPr lang="tr-TR" dirty="0" smtClean="0"/>
              <a:t> değerler kullanarak ağırlık ve </a:t>
            </a:r>
            <a:r>
              <a:rPr lang="tr-TR" dirty="0" err="1" smtClean="0"/>
              <a:t>bias</a:t>
            </a:r>
            <a:r>
              <a:rPr lang="tr-TR" dirty="0" smtClean="0"/>
              <a:t> değerlerini başlat.</a:t>
            </a:r>
          </a:p>
          <a:p>
            <a:pPr algn="just"/>
            <a:r>
              <a:rPr lang="tr-TR" dirty="0" smtClean="0"/>
              <a:t>Adım 2: x=(x</a:t>
            </a:r>
            <a:r>
              <a:rPr lang="tr-TR" baseline="-25000" dirty="0" smtClean="0"/>
              <a:t>1</a:t>
            </a:r>
            <a:r>
              <a:rPr lang="tr-TR" dirty="0" smtClean="0"/>
              <a:t>,x</a:t>
            </a:r>
            <a:r>
              <a:rPr lang="tr-TR" baseline="-25000" dirty="0" smtClean="0"/>
              <a:t>2</a:t>
            </a:r>
            <a:r>
              <a:rPr lang="tr-TR" dirty="0" smtClean="0"/>
              <a:t>,…,</a:t>
            </a:r>
            <a:r>
              <a:rPr lang="tr-TR" dirty="0" err="1" smtClean="0"/>
              <a:t>x</a:t>
            </a:r>
            <a:r>
              <a:rPr lang="tr-TR" baseline="-25000" dirty="0" err="1" smtClean="0"/>
              <a:t>n</a:t>
            </a:r>
            <a:r>
              <a:rPr lang="tr-TR" dirty="0" smtClean="0"/>
              <a:t>)</a:t>
            </a:r>
            <a:r>
              <a:rPr lang="tr-TR" baseline="30000" dirty="0" smtClean="0"/>
              <a:t>T</a:t>
            </a:r>
            <a:r>
              <a:rPr lang="tr-TR" dirty="0" smtClean="0"/>
              <a:t> giriş vektörünü hazırla ve ağ girişini elde et:</a:t>
            </a:r>
          </a:p>
          <a:p>
            <a:pPr algn="just">
              <a:buNone/>
            </a:pPr>
            <a:endParaRPr lang="tr-TR" dirty="0" smtClean="0"/>
          </a:p>
          <a:p>
            <a:pPr algn="just"/>
            <a:r>
              <a:rPr lang="tr-TR" dirty="0" smtClean="0"/>
              <a:t>Adım 3: y çıkış vektörünü hesapla.</a:t>
            </a:r>
          </a:p>
          <a:p>
            <a:pPr algn="just">
              <a:buNone/>
            </a:pPr>
            <a:endParaRPr lang="tr-TR" dirty="0" smtClean="0"/>
          </a:p>
          <a:p>
            <a:pPr algn="just"/>
            <a:r>
              <a:rPr lang="tr-TR" dirty="0" smtClean="0"/>
              <a:t>Adım 4: Ağırlık ve </a:t>
            </a:r>
            <a:r>
              <a:rPr lang="tr-TR" dirty="0" err="1" smtClean="0"/>
              <a:t>biası</a:t>
            </a:r>
            <a:r>
              <a:rPr lang="tr-TR" dirty="0" smtClean="0"/>
              <a:t> güncelle:</a:t>
            </a:r>
          </a:p>
          <a:p>
            <a:pPr algn="just">
              <a:buNone/>
            </a:pPr>
            <a:endParaRPr lang="tr-TR" dirty="0" smtClean="0"/>
          </a:p>
          <a:p>
            <a:pPr algn="just">
              <a:buNone/>
            </a:pPr>
            <a:r>
              <a:rPr lang="tr-TR" dirty="0" smtClean="0"/>
              <a:t>k </a:t>
            </a:r>
            <a:r>
              <a:rPr lang="tr-TR" dirty="0" err="1" smtClean="0"/>
              <a:t>iterasyon</a:t>
            </a:r>
            <a:r>
              <a:rPr lang="tr-TR" dirty="0" smtClean="0"/>
              <a:t> sayısıdır ve </a:t>
            </a:r>
            <a:r>
              <a:rPr lang="el-GR" dirty="0" smtClean="0"/>
              <a:t>ε</a:t>
            </a:r>
            <a:r>
              <a:rPr lang="tr-TR" baseline="-25000" dirty="0" smtClean="0"/>
              <a:t>i</a:t>
            </a:r>
            <a:r>
              <a:rPr lang="tr-TR" dirty="0" smtClean="0"/>
              <a:t>=ỹ</a:t>
            </a:r>
            <a:r>
              <a:rPr lang="tr-TR" baseline="-25000" dirty="0" smtClean="0"/>
              <a:t>i</a:t>
            </a:r>
            <a:r>
              <a:rPr lang="tr-TR" dirty="0" smtClean="0"/>
              <a:t>-</a:t>
            </a:r>
            <a:r>
              <a:rPr lang="tr-TR" dirty="0" err="1" smtClean="0"/>
              <a:t>y</a:t>
            </a:r>
            <a:r>
              <a:rPr lang="tr-TR" baseline="-25000" dirty="0" err="1" smtClean="0"/>
              <a:t>i</a:t>
            </a:r>
            <a:r>
              <a:rPr lang="tr-TR" dirty="0" err="1" smtClean="0"/>
              <a:t>’dir</a:t>
            </a:r>
            <a:r>
              <a:rPr lang="tr-TR" dirty="0" smtClean="0"/>
              <a:t>.(ỹ</a:t>
            </a:r>
            <a:r>
              <a:rPr lang="tr-TR" baseline="-25000" dirty="0" smtClean="0"/>
              <a:t>i</a:t>
            </a:r>
            <a:r>
              <a:rPr lang="tr-TR" dirty="0" smtClean="0"/>
              <a:t>:istenen çıkış, </a:t>
            </a:r>
            <a:r>
              <a:rPr lang="tr-TR" dirty="0" err="1" smtClean="0"/>
              <a:t>y</a:t>
            </a:r>
            <a:r>
              <a:rPr lang="tr-TR" baseline="-25000" dirty="0" err="1" smtClean="0"/>
              <a:t>i</a:t>
            </a:r>
            <a:r>
              <a:rPr lang="tr-TR" dirty="0" smtClean="0"/>
              <a:t>:o anki çıkış)</a:t>
            </a:r>
            <a:r>
              <a:rPr lang="tr-TR" baseline="-25000" dirty="0" smtClean="0"/>
              <a:t>  </a:t>
            </a:r>
            <a:endParaRPr lang="tr-TR" dirty="0"/>
          </a:p>
        </p:txBody>
      </p:sp>
      <p:pic>
        <p:nvPicPr>
          <p:cNvPr id="17410" name="Picture 2"/>
          <p:cNvPicPr>
            <a:picLocks noChangeAspect="1" noChangeArrowheads="1"/>
          </p:cNvPicPr>
          <p:nvPr/>
        </p:nvPicPr>
        <p:blipFill>
          <a:blip r:embed="rId2" cstate="print"/>
          <a:srcRect/>
          <a:stretch>
            <a:fillRect/>
          </a:stretch>
        </p:blipFill>
        <p:spPr bwMode="auto">
          <a:xfrm>
            <a:off x="2285984" y="3286124"/>
            <a:ext cx="2667000" cy="446088"/>
          </a:xfrm>
          <a:prstGeom prst="rect">
            <a:avLst/>
          </a:prstGeom>
          <a:noFill/>
          <a:ln w="9525">
            <a:noFill/>
            <a:miter lim="800000"/>
            <a:headEnd/>
            <a:tailEnd/>
          </a:ln>
          <a:effectLst/>
        </p:spPr>
      </p:pic>
      <p:pic>
        <p:nvPicPr>
          <p:cNvPr id="17411" name="Picture 3"/>
          <p:cNvPicPr>
            <a:picLocks noChangeAspect="1" noChangeArrowheads="1"/>
          </p:cNvPicPr>
          <p:nvPr/>
        </p:nvPicPr>
        <p:blipFill>
          <a:blip r:embed="rId3" cstate="print"/>
          <a:srcRect/>
          <a:stretch>
            <a:fillRect/>
          </a:stretch>
        </p:blipFill>
        <p:spPr bwMode="auto">
          <a:xfrm>
            <a:off x="2143108" y="4214818"/>
            <a:ext cx="2857520" cy="350837"/>
          </a:xfrm>
          <a:prstGeom prst="rect">
            <a:avLst/>
          </a:prstGeom>
          <a:noFill/>
          <a:ln w="9525">
            <a:noFill/>
            <a:miter lim="800000"/>
            <a:headEnd/>
            <a:tailEnd/>
          </a:ln>
          <a:effectLst/>
        </p:spPr>
      </p:pic>
      <p:pic>
        <p:nvPicPr>
          <p:cNvPr id="17413" name="Picture 5"/>
          <p:cNvPicPr>
            <a:picLocks noChangeAspect="1" noChangeArrowheads="1"/>
          </p:cNvPicPr>
          <p:nvPr/>
        </p:nvPicPr>
        <p:blipFill>
          <a:blip r:embed="rId4" cstate="print"/>
          <a:srcRect/>
          <a:stretch>
            <a:fillRect/>
          </a:stretch>
        </p:blipFill>
        <p:spPr bwMode="auto">
          <a:xfrm>
            <a:off x="2071670" y="5000636"/>
            <a:ext cx="2786082" cy="381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pPr algn="just"/>
            <a:r>
              <a:rPr lang="tr-TR" dirty="0" err="1" smtClean="0"/>
              <a:t>Nöral</a:t>
            </a:r>
            <a:r>
              <a:rPr lang="tr-TR" dirty="0" smtClean="0"/>
              <a:t> ağlar, akıllı mühendislik sistemleri dizayn etmek için </a:t>
            </a:r>
            <a:r>
              <a:rPr lang="tr-TR" dirty="0" err="1" smtClean="0"/>
              <a:t>fuzzy</a:t>
            </a:r>
            <a:r>
              <a:rPr lang="tr-TR" dirty="0" smtClean="0"/>
              <a:t> </a:t>
            </a:r>
            <a:r>
              <a:rPr lang="tr-TR" dirty="0" err="1" smtClean="0"/>
              <a:t>logic</a:t>
            </a:r>
            <a:r>
              <a:rPr lang="tr-TR" dirty="0" smtClean="0"/>
              <a:t> veya genetik algoritmalar gibi farklı teknolojilerle birleştirilerek öğrenme ve optimizasyon için düşük-seviyeli algoritmalar sağlayabilir. </a:t>
            </a:r>
          </a:p>
          <a:p>
            <a:pPr algn="just"/>
            <a:r>
              <a:rPr lang="tr-TR" dirty="0" err="1" smtClean="0"/>
              <a:t>Nöral</a:t>
            </a:r>
            <a:r>
              <a:rPr lang="tr-TR" dirty="0" smtClean="0"/>
              <a:t> ağlar, biyolojik olarak canlandırılmıştır ve bilgisayar görme sistemleri dizaynı için güçlü bir araçtır.</a:t>
            </a:r>
          </a:p>
          <a:p>
            <a:pPr algn="just"/>
            <a:r>
              <a:rPr lang="tr-TR" dirty="0" smtClean="0"/>
              <a:t>Bir bilgisayar görme sistemi, önişleme, özellik çıkarma, ilişkili depolama, veri tabanı ve örüntü tanıma gibi bir çok aşamalardan oluşur.</a:t>
            </a:r>
          </a:p>
          <a:p>
            <a:pPr algn="just"/>
            <a:endParaRPr lang="tr-TR"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10000"/>
          </a:bodyPr>
          <a:lstStyle/>
          <a:p>
            <a:pPr algn="just"/>
            <a:r>
              <a:rPr lang="tr-TR" dirty="0" smtClean="0"/>
              <a:t>Adım 5: Her giriş vektörü için ağırlıklarda herhangi bir değişiklik olmayana kadar ve maksimum </a:t>
            </a:r>
            <a:r>
              <a:rPr lang="tr-TR" dirty="0" err="1" smtClean="0"/>
              <a:t>iterasyon</a:t>
            </a:r>
            <a:r>
              <a:rPr lang="tr-TR" dirty="0" smtClean="0"/>
              <a:t> sayısına ulaşıncaya kadar Adım 2 ve 3’ü tekrarla.</a:t>
            </a:r>
          </a:p>
          <a:p>
            <a:pPr algn="just"/>
            <a:r>
              <a:rPr lang="tr-TR" dirty="0" smtClean="0"/>
              <a:t>Adım 6: Bütün eğitim örnekleri için Adım 2 ve 4’ü tekrarla.</a:t>
            </a:r>
          </a:p>
          <a:p>
            <a:pPr algn="just">
              <a:buNone/>
            </a:pPr>
            <a:r>
              <a:rPr lang="tr-TR" dirty="0" smtClean="0"/>
              <a:t>	</a:t>
            </a:r>
            <a:r>
              <a:rPr lang="tr-TR" i="1" dirty="0" smtClean="0"/>
              <a:t>Örnek 4.2:</a:t>
            </a:r>
            <a:r>
              <a:rPr lang="tr-TR" dirty="0" smtClean="0"/>
              <a:t> Bu örnekte, meyve verilerini sınıflandırma problemini ele alacağız. Üç çeşit meyvemiz olduğunu düşünün: Limonlar, elmalar ve greyfurtlar. Bu meyvelerin ağırlık ve hacimlerini ölçeceğiz. Meyveleri sınıflandırmak için, iki girişli ve üç çıkışlı (Şekil 4.15) bir </a:t>
            </a:r>
            <a:r>
              <a:rPr lang="tr-TR" dirty="0" err="1" smtClean="0"/>
              <a:t>perseptron</a:t>
            </a:r>
            <a:r>
              <a:rPr lang="tr-TR" dirty="0" smtClean="0"/>
              <a:t> modeli kullanacağız. Girişler iki özelliğe karşılık gelir: ağırlık ve hacim. Çıkışlar ise üç sınıfı temsil eder. Eğitim örnekleri Tablo 4.2’de gösterilmiştir.</a:t>
            </a:r>
          </a:p>
          <a:p>
            <a:pPr algn="just">
              <a:buNone/>
            </a:pPr>
            <a:endParaRPr lang="tr-TR" i="1"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lnSpcReduction="10000"/>
          </a:bodyPr>
          <a:lstStyle/>
          <a:p>
            <a:pPr algn="just"/>
            <a:r>
              <a:rPr lang="tr-TR" dirty="0" smtClean="0"/>
              <a:t>Ağ için ağırlık matrisi ve </a:t>
            </a:r>
            <a:r>
              <a:rPr lang="tr-TR" dirty="0" err="1" smtClean="0"/>
              <a:t>bias</a:t>
            </a:r>
            <a:r>
              <a:rPr lang="tr-TR" dirty="0" smtClean="0"/>
              <a:t> </a:t>
            </a:r>
            <a:r>
              <a:rPr lang="tr-TR" dirty="0" err="1" smtClean="0"/>
              <a:t>rasgele</a:t>
            </a:r>
            <a:r>
              <a:rPr lang="tr-TR" dirty="0" smtClean="0"/>
              <a:t> sayılar kullanılarak başlatılmıştır. Başlangıç ağırlık matrisi ve </a:t>
            </a:r>
            <a:r>
              <a:rPr lang="tr-TR" dirty="0" err="1" smtClean="0"/>
              <a:t>bias</a:t>
            </a:r>
            <a:r>
              <a:rPr lang="tr-TR" dirty="0" smtClean="0"/>
              <a:t> aşağıdaki gibidir:</a:t>
            </a:r>
          </a:p>
          <a:p>
            <a:pPr algn="just"/>
            <a:endParaRPr lang="tr-TR" dirty="0" smtClean="0"/>
          </a:p>
          <a:p>
            <a:pPr algn="just"/>
            <a:r>
              <a:rPr lang="tr-TR" dirty="0" smtClean="0"/>
              <a:t>Örnekteki belirtilen üç sınıf lineer olarak ayrılabildiğinden, ağ 54 devirde öğrenebilir. Modelin doğruluğunu kontrol etmek için, örnekler tekrar sınıflandırılmıştır ve doğru olarak sınıflandırıldığı görülmüştür. Öğrenmeden sonra ağırlık matrisi ve </a:t>
            </a:r>
            <a:r>
              <a:rPr lang="tr-TR" dirty="0" err="1" smtClean="0"/>
              <a:t>bias</a:t>
            </a:r>
            <a:r>
              <a:rPr lang="tr-TR" dirty="0" smtClean="0"/>
              <a:t> vektörü aşağıdaki gibidir.</a:t>
            </a:r>
          </a:p>
          <a:p>
            <a:pPr algn="just"/>
            <a:r>
              <a:rPr lang="tr-TR" dirty="0" smtClean="0"/>
              <a:t>Eşitlik 4.24-4.25</a:t>
            </a:r>
          </a:p>
          <a:p>
            <a:pPr algn="just"/>
            <a:endParaRPr lang="tr-TR" dirty="0"/>
          </a:p>
        </p:txBody>
      </p:sp>
      <p:pic>
        <p:nvPicPr>
          <p:cNvPr id="18434" name="Picture 2"/>
          <p:cNvPicPr>
            <a:picLocks noChangeAspect="1" noChangeArrowheads="1"/>
          </p:cNvPicPr>
          <p:nvPr/>
        </p:nvPicPr>
        <p:blipFill>
          <a:blip r:embed="rId2" cstate="print"/>
          <a:srcRect/>
          <a:stretch>
            <a:fillRect/>
          </a:stretch>
        </p:blipFill>
        <p:spPr bwMode="auto">
          <a:xfrm>
            <a:off x="1071538" y="3000372"/>
            <a:ext cx="2879725" cy="625475"/>
          </a:xfrm>
          <a:prstGeom prst="rect">
            <a:avLst/>
          </a:prstGeom>
          <a:noFill/>
          <a:ln w="9525">
            <a:noFill/>
            <a:miter lim="800000"/>
            <a:headEnd/>
            <a:tailEnd/>
          </a:ln>
          <a:effectLst/>
        </p:spPr>
      </p:pic>
      <p:pic>
        <p:nvPicPr>
          <p:cNvPr id="18435" name="Picture 3"/>
          <p:cNvPicPr>
            <a:picLocks noChangeAspect="1" noChangeArrowheads="1"/>
          </p:cNvPicPr>
          <p:nvPr/>
        </p:nvPicPr>
        <p:blipFill>
          <a:blip r:embed="rId3" cstate="print"/>
          <a:srcRect/>
          <a:stretch>
            <a:fillRect/>
          </a:stretch>
        </p:blipFill>
        <p:spPr bwMode="auto">
          <a:xfrm>
            <a:off x="4286248" y="3143248"/>
            <a:ext cx="2947987" cy="373063"/>
          </a:xfrm>
          <a:prstGeom prst="rect">
            <a:avLst/>
          </a:prstGeom>
          <a:noFill/>
          <a:ln w="9525">
            <a:noFill/>
            <a:miter lim="800000"/>
            <a:headEnd/>
            <a:tailEnd/>
          </a:ln>
          <a:effectLst/>
        </p:spPr>
      </p:pic>
      <p:pic>
        <p:nvPicPr>
          <p:cNvPr id="18437" name="Picture 5"/>
          <p:cNvPicPr>
            <a:picLocks noChangeAspect="1" noChangeArrowheads="1"/>
          </p:cNvPicPr>
          <p:nvPr/>
        </p:nvPicPr>
        <p:blipFill>
          <a:blip r:embed="rId4" cstate="print"/>
          <a:srcRect/>
          <a:stretch>
            <a:fillRect/>
          </a:stretch>
        </p:blipFill>
        <p:spPr bwMode="auto">
          <a:xfrm>
            <a:off x="785786" y="5715016"/>
            <a:ext cx="2782887" cy="673100"/>
          </a:xfrm>
          <a:prstGeom prst="rect">
            <a:avLst/>
          </a:prstGeom>
          <a:noFill/>
          <a:ln w="9525">
            <a:noFill/>
            <a:miter lim="800000"/>
            <a:headEnd/>
            <a:tailEnd/>
          </a:ln>
          <a:effectLst/>
        </p:spPr>
      </p:pic>
      <p:pic>
        <p:nvPicPr>
          <p:cNvPr id="18438" name="Picture 6"/>
          <p:cNvPicPr>
            <a:picLocks noChangeAspect="1" noChangeArrowheads="1"/>
          </p:cNvPicPr>
          <p:nvPr/>
        </p:nvPicPr>
        <p:blipFill>
          <a:blip r:embed="rId5" cstate="print"/>
          <a:srcRect/>
          <a:stretch>
            <a:fillRect/>
          </a:stretch>
        </p:blipFill>
        <p:spPr bwMode="auto">
          <a:xfrm>
            <a:off x="4357686" y="5857892"/>
            <a:ext cx="2947987" cy="277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92500" lnSpcReduction="20000"/>
          </a:bodyPr>
          <a:lstStyle/>
          <a:p>
            <a:pPr algn="just"/>
            <a:r>
              <a:rPr lang="tr-TR" dirty="0" err="1" smtClean="0"/>
              <a:t>Biassız</a:t>
            </a:r>
            <a:r>
              <a:rPr lang="tr-TR" dirty="0" smtClean="0"/>
              <a:t> nöron katmanlarından oluşan bir </a:t>
            </a:r>
            <a:r>
              <a:rPr lang="tr-TR" dirty="0" err="1" smtClean="0"/>
              <a:t>perseptron</a:t>
            </a:r>
            <a:r>
              <a:rPr lang="tr-TR" dirty="0" smtClean="0"/>
              <a:t> modeli sınıflandırma problemlerinde kullanılabilir. Model basit bir öğrenme algoritması kullanır. Öğrenme safhası boyunca, giriş vektörü verilir ve y çıkış vektörü elde edilir. Eğer giriş vektörü doğru sınıflandırılmışsa, ağırlıklar değiştirilmez. Bununla birlikte, istenen çıkış 1 ise ve o anki çıkış 0 ise ağırlıklar </a:t>
            </a:r>
            <a:r>
              <a:rPr lang="el-GR" dirty="0" smtClean="0"/>
              <a:t>α</a:t>
            </a:r>
            <a:r>
              <a:rPr lang="tr-TR" dirty="0" err="1" smtClean="0"/>
              <a:t>x</a:t>
            </a:r>
            <a:r>
              <a:rPr lang="tr-TR" baseline="-25000" dirty="0" err="1" smtClean="0"/>
              <a:t>i</a:t>
            </a:r>
            <a:r>
              <a:rPr lang="tr-TR" dirty="0" smtClean="0"/>
              <a:t> ile artırılır. Eğer istenen çıkış 0 ise ve o anki çıkış 1 ise ağırlıklar </a:t>
            </a:r>
            <a:r>
              <a:rPr lang="el-GR" dirty="0" smtClean="0"/>
              <a:t>α</a:t>
            </a:r>
            <a:r>
              <a:rPr lang="tr-TR" dirty="0" err="1" smtClean="0"/>
              <a:t>x</a:t>
            </a:r>
            <a:r>
              <a:rPr lang="tr-TR" baseline="-25000" dirty="0" err="1" smtClean="0"/>
              <a:t>i</a:t>
            </a:r>
            <a:r>
              <a:rPr lang="tr-TR" dirty="0" smtClean="0"/>
              <a:t> ile azaltılır. Algoritma aşağıdaki gibidir:</a:t>
            </a:r>
          </a:p>
          <a:p>
            <a:pPr algn="just"/>
            <a:r>
              <a:rPr lang="tr-TR" dirty="0" smtClean="0"/>
              <a:t>Adım 1: Küçük </a:t>
            </a:r>
            <a:r>
              <a:rPr lang="tr-TR" dirty="0" err="1" smtClean="0"/>
              <a:t>rasgele</a:t>
            </a:r>
            <a:r>
              <a:rPr lang="tr-TR" dirty="0" smtClean="0"/>
              <a:t> değerler kullanarak, ağırlıkları başlat.</a:t>
            </a:r>
          </a:p>
          <a:p>
            <a:pPr algn="just"/>
            <a:r>
              <a:rPr lang="tr-TR" dirty="0" smtClean="0"/>
              <a:t>Adım 2: x=(x</a:t>
            </a:r>
            <a:r>
              <a:rPr lang="tr-TR" baseline="-25000" dirty="0" smtClean="0"/>
              <a:t>1</a:t>
            </a:r>
            <a:r>
              <a:rPr lang="tr-TR" dirty="0" smtClean="0"/>
              <a:t>,x</a:t>
            </a:r>
            <a:r>
              <a:rPr lang="tr-TR" baseline="-25000" dirty="0" smtClean="0"/>
              <a:t>2</a:t>
            </a:r>
            <a:r>
              <a:rPr lang="tr-TR" dirty="0" smtClean="0"/>
              <a:t>,…,</a:t>
            </a:r>
            <a:r>
              <a:rPr lang="tr-TR" dirty="0" err="1" smtClean="0"/>
              <a:t>x</a:t>
            </a:r>
            <a:r>
              <a:rPr lang="tr-TR" baseline="-25000" dirty="0" err="1" smtClean="0"/>
              <a:t>n</a:t>
            </a:r>
            <a:r>
              <a:rPr lang="tr-TR" dirty="0" smtClean="0"/>
              <a:t>)</a:t>
            </a:r>
            <a:r>
              <a:rPr lang="tr-TR" baseline="30000" dirty="0" smtClean="0"/>
              <a:t>T</a:t>
            </a:r>
            <a:r>
              <a:rPr lang="tr-TR" dirty="0" smtClean="0"/>
              <a:t> giriş vektörünü hazırla ve ağ girişini elde et:</a:t>
            </a:r>
          </a:p>
          <a:p>
            <a:pPr algn="just"/>
            <a:endParaRPr lang="tr-TR" baseline="-25000" dirty="0" smtClean="0"/>
          </a:p>
          <a:p>
            <a:pPr algn="just">
              <a:buNone/>
            </a:pPr>
            <a:endParaRPr lang="tr-TR" baseline="-25000" dirty="0"/>
          </a:p>
        </p:txBody>
      </p:sp>
      <p:pic>
        <p:nvPicPr>
          <p:cNvPr id="19458" name="Picture 2"/>
          <p:cNvPicPr>
            <a:picLocks noChangeAspect="1" noChangeArrowheads="1"/>
          </p:cNvPicPr>
          <p:nvPr/>
        </p:nvPicPr>
        <p:blipFill>
          <a:blip r:embed="rId2" cstate="print"/>
          <a:srcRect/>
          <a:stretch>
            <a:fillRect/>
          </a:stretch>
        </p:blipFill>
        <p:spPr bwMode="auto">
          <a:xfrm>
            <a:off x="1928794" y="5715016"/>
            <a:ext cx="2686050" cy="6921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92500" lnSpcReduction="20000"/>
          </a:bodyPr>
          <a:lstStyle/>
          <a:p>
            <a:pPr algn="just"/>
            <a:r>
              <a:rPr lang="tr-TR" dirty="0" smtClean="0"/>
              <a:t>Adım 3: Ağırlıkları güncelle.</a:t>
            </a:r>
          </a:p>
          <a:p>
            <a:pPr algn="just">
              <a:buNone/>
            </a:pPr>
            <a:r>
              <a:rPr lang="tr-TR" dirty="0" smtClean="0"/>
              <a:t>	</a:t>
            </a:r>
          </a:p>
          <a:p>
            <a:pPr algn="just">
              <a:buNone/>
            </a:pPr>
            <a:r>
              <a:rPr lang="tr-TR" dirty="0" smtClean="0"/>
              <a:t>	</a:t>
            </a:r>
          </a:p>
          <a:p>
            <a:pPr algn="just">
              <a:buNone/>
            </a:pPr>
            <a:r>
              <a:rPr lang="tr-TR" dirty="0" smtClean="0"/>
              <a:t>	Burada, </a:t>
            </a:r>
            <a:r>
              <a:rPr lang="el-GR" dirty="0" smtClean="0"/>
              <a:t>α</a:t>
            </a:r>
            <a:r>
              <a:rPr lang="tr-TR" dirty="0" smtClean="0"/>
              <a:t> öğrenme oranı olarak adlandırılan bir sabittir ve </a:t>
            </a:r>
            <a:r>
              <a:rPr lang="tr-TR" dirty="0" err="1" smtClean="0"/>
              <a:t>k’da</a:t>
            </a:r>
            <a:r>
              <a:rPr lang="tr-TR" dirty="0" smtClean="0"/>
              <a:t> </a:t>
            </a:r>
            <a:r>
              <a:rPr lang="tr-TR" dirty="0" err="1" smtClean="0"/>
              <a:t>iterasyon</a:t>
            </a:r>
            <a:r>
              <a:rPr lang="tr-TR" dirty="0" smtClean="0"/>
              <a:t> sayısını gösterir.</a:t>
            </a:r>
          </a:p>
          <a:p>
            <a:pPr algn="just"/>
            <a:r>
              <a:rPr lang="tr-TR" dirty="0" smtClean="0"/>
              <a:t>Adım 4: Her giriş vektörü için, ağırlıklar değişmeyene kadar ve </a:t>
            </a:r>
            <a:r>
              <a:rPr lang="tr-TR" dirty="0" err="1" smtClean="0"/>
              <a:t>iterasyon</a:t>
            </a:r>
            <a:r>
              <a:rPr lang="tr-TR" dirty="0" smtClean="0"/>
              <a:t> sayısı maksimuma ulaşıncaya kadar Adım 2 ve 3’ü tekrarla. </a:t>
            </a:r>
          </a:p>
          <a:p>
            <a:pPr algn="just"/>
            <a:r>
              <a:rPr lang="tr-TR" dirty="0" smtClean="0"/>
              <a:t>Adım 5: Bütün eğitim örnekleri için Adım 2-4’ü tekrarla.</a:t>
            </a:r>
          </a:p>
          <a:p>
            <a:pPr algn="just"/>
            <a:r>
              <a:rPr lang="tr-TR" dirty="0" err="1" smtClean="0"/>
              <a:t>Perseptron</a:t>
            </a:r>
            <a:r>
              <a:rPr lang="tr-TR" dirty="0" smtClean="0"/>
              <a:t> modelleri lineer olarak ayrılabilen sınıflar için iyi çalışır. Eğer sınıflar lineer olarak ayrılamıyorsa, tek-katmanlı model bir noktaya yönelmez. Bu problemi aşmak için iki veya daha çok </a:t>
            </a:r>
            <a:r>
              <a:rPr lang="tr-TR" dirty="0" err="1" smtClean="0"/>
              <a:t>perseptron</a:t>
            </a:r>
            <a:r>
              <a:rPr lang="tr-TR" dirty="0" smtClean="0"/>
              <a:t> katmanı kullanılabilir.</a:t>
            </a:r>
          </a:p>
          <a:p>
            <a:endParaRPr lang="tr-TR" dirty="0"/>
          </a:p>
        </p:txBody>
      </p:sp>
      <p:pic>
        <p:nvPicPr>
          <p:cNvPr id="20482" name="Picture 2"/>
          <p:cNvPicPr>
            <a:picLocks noChangeAspect="1" noChangeArrowheads="1"/>
          </p:cNvPicPr>
          <p:nvPr/>
        </p:nvPicPr>
        <p:blipFill>
          <a:blip r:embed="rId2" cstate="print"/>
          <a:srcRect/>
          <a:stretch>
            <a:fillRect/>
          </a:stretch>
        </p:blipFill>
        <p:spPr bwMode="auto">
          <a:xfrm>
            <a:off x="1428728" y="2357430"/>
            <a:ext cx="3643338" cy="64770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4.4. Lineer Ağlar</a:t>
            </a:r>
            <a:endParaRPr lang="tr-TR" dirty="0"/>
          </a:p>
        </p:txBody>
      </p:sp>
      <p:sp>
        <p:nvSpPr>
          <p:cNvPr id="3" name="2 İçerik Yer Tutucusu"/>
          <p:cNvSpPr>
            <a:spLocks noGrp="1"/>
          </p:cNvSpPr>
          <p:nvPr>
            <p:ph idx="1"/>
          </p:nvPr>
        </p:nvSpPr>
        <p:spPr/>
        <p:txBody>
          <a:bodyPr>
            <a:normAutofit fontScale="77500" lnSpcReduction="20000"/>
          </a:bodyPr>
          <a:lstStyle/>
          <a:p>
            <a:pPr algn="just"/>
            <a:r>
              <a:rPr lang="tr-TR" dirty="0" smtClean="0"/>
              <a:t>Lineer ağlar, transfer fonksiyonu olarak özdeşlik fonksiyonunu veya lineer fonksiyonu kullanır. Lineer ağlarda, başlangıç ağırlıkları </a:t>
            </a:r>
            <a:r>
              <a:rPr lang="tr-TR" dirty="0" err="1" smtClean="0"/>
              <a:t>rasgele</a:t>
            </a:r>
            <a:r>
              <a:rPr lang="tr-TR" dirty="0" smtClean="0"/>
              <a:t> değerlerle başlatılır ve öğrenme boyunca o anki çıkışla istenen çıkış arasındaki </a:t>
            </a:r>
            <a:r>
              <a:rPr lang="tr-TR" dirty="0" err="1" smtClean="0"/>
              <a:t>mean</a:t>
            </a:r>
            <a:r>
              <a:rPr lang="tr-TR" dirty="0" smtClean="0"/>
              <a:t>-</a:t>
            </a:r>
            <a:r>
              <a:rPr lang="tr-TR" dirty="0" err="1" smtClean="0"/>
              <a:t>squarred</a:t>
            </a:r>
            <a:r>
              <a:rPr lang="tr-TR" dirty="0" smtClean="0"/>
              <a:t> hatayı minimize etmek için ayarlanır. </a:t>
            </a:r>
            <a:r>
              <a:rPr lang="tr-TR" dirty="0" err="1" smtClean="0"/>
              <a:t>Widrow</a:t>
            </a:r>
            <a:r>
              <a:rPr lang="tr-TR" dirty="0" smtClean="0"/>
              <a:t> ve </a:t>
            </a:r>
            <a:r>
              <a:rPr lang="tr-TR" dirty="0" err="1" smtClean="0"/>
              <a:t>diğ</a:t>
            </a:r>
            <a:r>
              <a:rPr lang="tr-TR" dirty="0" smtClean="0"/>
              <a:t>. (1987) </a:t>
            </a:r>
            <a:r>
              <a:rPr lang="tr-TR" dirty="0" err="1" smtClean="0"/>
              <a:t>adaptif</a:t>
            </a:r>
            <a:r>
              <a:rPr lang="tr-TR" dirty="0" smtClean="0"/>
              <a:t> lineer unsurlara ADALINE adını vermiştir. Çok nöronlu bir ağ MADALINE olarak adlandırılmıştır. Üç nöronlu bir ADALINE Şekil 4.16’da gösterilmiştir ve iki girişli ve üç nöronlu bir MADALINE modeli de Şekil 4.17’de gösterilmiştir. Ağ </a:t>
            </a:r>
            <a:r>
              <a:rPr lang="tr-TR" dirty="0" err="1" smtClean="0"/>
              <a:t>least</a:t>
            </a:r>
            <a:r>
              <a:rPr lang="tr-TR" dirty="0" smtClean="0"/>
              <a:t>-</a:t>
            </a:r>
            <a:r>
              <a:rPr lang="tr-TR" dirty="0" err="1" smtClean="0"/>
              <a:t>mean</a:t>
            </a:r>
            <a:r>
              <a:rPr lang="tr-TR" dirty="0" smtClean="0"/>
              <a:t>-</a:t>
            </a:r>
            <a:r>
              <a:rPr lang="tr-TR" dirty="0" err="1" smtClean="0"/>
              <a:t>squarred</a:t>
            </a:r>
            <a:r>
              <a:rPr lang="tr-TR" dirty="0" smtClean="0"/>
              <a:t> metodu veya delta kuralıyla öğrenir. Çok girişli, çok çıkışlı bir ağda, bir giriş vektörü verilir ve uygun çıkış vektörü üretilir. O anki çıkışla istenen çıkış arasındaki </a:t>
            </a:r>
            <a:r>
              <a:rPr lang="tr-TR" dirty="0" err="1" smtClean="0"/>
              <a:t>mean</a:t>
            </a:r>
            <a:r>
              <a:rPr lang="tr-TR" dirty="0" smtClean="0"/>
              <a:t>-</a:t>
            </a:r>
            <a:r>
              <a:rPr lang="tr-TR" dirty="0" err="1" smtClean="0"/>
              <a:t>squarred</a:t>
            </a:r>
            <a:r>
              <a:rPr lang="tr-TR" dirty="0" smtClean="0"/>
              <a:t> hatayı minimize etmek için, ağırlıklar güncellenir. Amaç fonksiyon:</a:t>
            </a:r>
          </a:p>
          <a:p>
            <a:pPr algn="just"/>
            <a:r>
              <a:rPr lang="tr-TR" dirty="0" smtClean="0"/>
              <a:t>                                        Burada ỹ</a:t>
            </a:r>
            <a:r>
              <a:rPr lang="tr-TR" baseline="-25000" dirty="0" smtClean="0"/>
              <a:t> </a:t>
            </a:r>
            <a:r>
              <a:rPr lang="tr-TR" dirty="0" smtClean="0"/>
              <a:t>istenen çıkış ve y o anki çıkıştır. Çıkış </a:t>
            </a:r>
          </a:p>
          <a:p>
            <a:pPr algn="just">
              <a:buNone/>
            </a:pPr>
            <a:r>
              <a:rPr lang="tr-TR" dirty="0" smtClean="0"/>
              <a:t>vektörü</a:t>
            </a:r>
          </a:p>
          <a:p>
            <a:pPr algn="just">
              <a:buNone/>
            </a:pPr>
            <a:r>
              <a:rPr lang="tr-TR" dirty="0" smtClean="0"/>
              <a:t>			</a:t>
            </a:r>
          </a:p>
          <a:p>
            <a:pPr algn="just">
              <a:buNone/>
            </a:pPr>
            <a:endParaRPr lang="tr-TR" dirty="0"/>
          </a:p>
        </p:txBody>
      </p:sp>
      <p:pic>
        <p:nvPicPr>
          <p:cNvPr id="21506" name="Picture 2"/>
          <p:cNvPicPr>
            <a:picLocks noChangeAspect="1" noChangeArrowheads="1"/>
          </p:cNvPicPr>
          <p:nvPr/>
        </p:nvPicPr>
        <p:blipFill>
          <a:blip r:embed="rId2" cstate="print"/>
          <a:srcRect/>
          <a:stretch>
            <a:fillRect/>
          </a:stretch>
        </p:blipFill>
        <p:spPr bwMode="auto">
          <a:xfrm>
            <a:off x="785786" y="4929198"/>
            <a:ext cx="2459037" cy="357190"/>
          </a:xfrm>
          <a:prstGeom prst="rect">
            <a:avLst/>
          </a:prstGeom>
          <a:noFill/>
          <a:ln w="9525">
            <a:noFill/>
            <a:miter lim="800000"/>
            <a:headEnd/>
            <a:tailEnd/>
          </a:ln>
          <a:effectLst/>
        </p:spPr>
      </p:pic>
      <p:pic>
        <p:nvPicPr>
          <p:cNvPr id="21507" name="Picture 3"/>
          <p:cNvPicPr>
            <a:picLocks noChangeAspect="1" noChangeArrowheads="1"/>
          </p:cNvPicPr>
          <p:nvPr/>
        </p:nvPicPr>
        <p:blipFill>
          <a:blip r:embed="rId3" cstate="print"/>
          <a:srcRect/>
          <a:stretch>
            <a:fillRect/>
          </a:stretch>
        </p:blipFill>
        <p:spPr bwMode="auto">
          <a:xfrm>
            <a:off x="3357554" y="5429264"/>
            <a:ext cx="2643206" cy="4286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22530" name="Picture 2"/>
          <p:cNvPicPr>
            <a:picLocks noChangeAspect="1" noChangeArrowheads="1"/>
          </p:cNvPicPr>
          <p:nvPr/>
        </p:nvPicPr>
        <p:blipFill>
          <a:blip r:embed="rId2" cstate="print"/>
          <a:srcRect/>
          <a:stretch>
            <a:fillRect/>
          </a:stretch>
        </p:blipFill>
        <p:spPr bwMode="auto">
          <a:xfrm>
            <a:off x="571472" y="1857364"/>
            <a:ext cx="3706815" cy="2071702"/>
          </a:xfrm>
          <a:prstGeom prst="rect">
            <a:avLst/>
          </a:prstGeom>
          <a:noFill/>
          <a:ln w="9525">
            <a:noFill/>
            <a:miter lim="800000"/>
            <a:headEnd/>
            <a:tailEnd/>
          </a:ln>
          <a:effectLst/>
        </p:spPr>
      </p:pic>
      <p:pic>
        <p:nvPicPr>
          <p:cNvPr id="22531" name="Picture 3"/>
          <p:cNvPicPr>
            <a:picLocks noChangeAspect="1" noChangeArrowheads="1"/>
          </p:cNvPicPr>
          <p:nvPr/>
        </p:nvPicPr>
        <p:blipFill>
          <a:blip r:embed="rId3" cstate="print"/>
          <a:srcRect/>
          <a:stretch>
            <a:fillRect/>
          </a:stretch>
        </p:blipFill>
        <p:spPr bwMode="auto">
          <a:xfrm>
            <a:off x="4500562" y="1785926"/>
            <a:ext cx="3714776" cy="33575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pPr algn="just"/>
            <a:r>
              <a:rPr lang="tr-TR" dirty="0" smtClean="0"/>
              <a:t>Öğrenme boyunca, </a:t>
            </a:r>
            <a:r>
              <a:rPr lang="tr-TR" dirty="0" err="1" smtClean="0"/>
              <a:t>E’nin</a:t>
            </a:r>
            <a:r>
              <a:rPr lang="tr-TR" dirty="0" smtClean="0"/>
              <a:t> negatif eğiminin yönünde W ayarlanır, böylece</a:t>
            </a:r>
          </a:p>
          <a:p>
            <a:pPr algn="just">
              <a:buNone/>
            </a:pPr>
            <a:endParaRPr lang="tr-TR" dirty="0" smtClean="0"/>
          </a:p>
          <a:p>
            <a:pPr algn="just"/>
            <a:r>
              <a:rPr lang="tr-TR" dirty="0" smtClean="0"/>
              <a:t>Burada</a:t>
            </a:r>
          </a:p>
          <a:p>
            <a:pPr algn="just">
              <a:buNone/>
            </a:pPr>
            <a:endParaRPr lang="tr-TR" dirty="0" smtClean="0"/>
          </a:p>
          <a:p>
            <a:pPr algn="just"/>
            <a:r>
              <a:rPr lang="tr-TR" dirty="0" smtClean="0"/>
              <a:t>Eşitlik 4.31 şu şekilde yazılabilir.</a:t>
            </a:r>
          </a:p>
          <a:p>
            <a:pPr algn="just">
              <a:buNone/>
            </a:pPr>
            <a:endParaRPr lang="tr-TR" dirty="0" smtClean="0"/>
          </a:p>
          <a:p>
            <a:pPr algn="just">
              <a:buNone/>
            </a:pPr>
            <a:r>
              <a:rPr lang="tr-TR" dirty="0" smtClean="0"/>
              <a:t>	Burada </a:t>
            </a:r>
            <a:r>
              <a:rPr lang="el-GR" dirty="0" smtClean="0"/>
              <a:t>α</a:t>
            </a:r>
            <a:r>
              <a:rPr lang="tr-TR" dirty="0" smtClean="0"/>
              <a:t>, 0.1&lt;</a:t>
            </a:r>
            <a:r>
              <a:rPr lang="el-GR" dirty="0" smtClean="0"/>
              <a:t> α</a:t>
            </a:r>
            <a:r>
              <a:rPr lang="tr-TR" dirty="0" smtClean="0"/>
              <a:t>&lt;1 aralığında seçilen bir öğrenme sabitidir. Algoritma aşağıdaki adımlardan oluşur:</a:t>
            </a:r>
            <a:endParaRPr lang="tr-TR" dirty="0"/>
          </a:p>
        </p:txBody>
      </p:sp>
      <p:pic>
        <p:nvPicPr>
          <p:cNvPr id="23554" name="Picture 2"/>
          <p:cNvPicPr>
            <a:picLocks noChangeAspect="1" noChangeArrowheads="1"/>
          </p:cNvPicPr>
          <p:nvPr/>
        </p:nvPicPr>
        <p:blipFill>
          <a:blip r:embed="rId2" cstate="print"/>
          <a:srcRect/>
          <a:stretch>
            <a:fillRect/>
          </a:stretch>
        </p:blipFill>
        <p:spPr bwMode="auto">
          <a:xfrm>
            <a:off x="2411760" y="2780928"/>
            <a:ext cx="4104456" cy="720080"/>
          </a:xfrm>
          <a:prstGeom prst="rect">
            <a:avLst/>
          </a:prstGeom>
          <a:noFill/>
          <a:ln w="9525">
            <a:noFill/>
            <a:miter lim="800000"/>
            <a:headEnd/>
            <a:tailEnd/>
          </a:ln>
          <a:effectLst/>
        </p:spPr>
      </p:pic>
      <p:pic>
        <p:nvPicPr>
          <p:cNvPr id="23555" name="Picture 3"/>
          <p:cNvPicPr>
            <a:picLocks noChangeAspect="1" noChangeArrowheads="1"/>
          </p:cNvPicPr>
          <p:nvPr/>
        </p:nvPicPr>
        <p:blipFill>
          <a:blip r:embed="rId3" cstate="print"/>
          <a:srcRect/>
          <a:stretch>
            <a:fillRect/>
          </a:stretch>
        </p:blipFill>
        <p:spPr bwMode="auto">
          <a:xfrm>
            <a:off x="2714612" y="3645024"/>
            <a:ext cx="2505460" cy="648072"/>
          </a:xfrm>
          <a:prstGeom prst="rect">
            <a:avLst/>
          </a:prstGeom>
          <a:noFill/>
          <a:ln w="9525">
            <a:noFill/>
            <a:miter lim="800000"/>
            <a:headEnd/>
            <a:tailEnd/>
          </a:ln>
          <a:effectLst/>
        </p:spPr>
      </p:pic>
      <p:pic>
        <p:nvPicPr>
          <p:cNvPr id="23556" name="Picture 4"/>
          <p:cNvPicPr>
            <a:picLocks noChangeAspect="1" noChangeArrowheads="1"/>
          </p:cNvPicPr>
          <p:nvPr/>
        </p:nvPicPr>
        <p:blipFill>
          <a:blip r:embed="rId4" cstate="print"/>
          <a:srcRect/>
          <a:stretch>
            <a:fillRect/>
          </a:stretch>
        </p:blipFill>
        <p:spPr bwMode="auto">
          <a:xfrm>
            <a:off x="2357422" y="4725144"/>
            <a:ext cx="3870762" cy="5760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70000" lnSpcReduction="20000"/>
          </a:bodyPr>
          <a:lstStyle/>
          <a:p>
            <a:pPr algn="just"/>
            <a:r>
              <a:rPr lang="tr-TR" dirty="0" smtClean="0"/>
              <a:t>Adım 1: Küçük </a:t>
            </a:r>
            <a:r>
              <a:rPr lang="tr-TR" dirty="0" err="1" smtClean="0"/>
              <a:t>rasgele</a:t>
            </a:r>
            <a:r>
              <a:rPr lang="tr-TR" dirty="0" smtClean="0"/>
              <a:t> değerlerle ağırlıkları başlat.</a:t>
            </a:r>
          </a:p>
          <a:p>
            <a:pPr algn="just"/>
            <a:r>
              <a:rPr lang="tr-TR" dirty="0" smtClean="0"/>
              <a:t>Adım 2: x giriş vektörünü ver ve o anki çıkışları elde et.</a:t>
            </a:r>
          </a:p>
          <a:p>
            <a:pPr algn="just">
              <a:buNone/>
            </a:pPr>
            <a:endParaRPr lang="tr-TR" dirty="0" smtClean="0"/>
          </a:p>
          <a:p>
            <a:pPr algn="just"/>
            <a:r>
              <a:rPr lang="tr-TR" dirty="0" smtClean="0"/>
              <a:t>Adım 3: </a:t>
            </a:r>
            <a:r>
              <a:rPr lang="tr-TR" dirty="0" err="1" smtClean="0"/>
              <a:t>w</a:t>
            </a:r>
            <a:r>
              <a:rPr lang="tr-TR" baseline="-25000" dirty="0" err="1" smtClean="0"/>
              <a:t>ij</a:t>
            </a:r>
            <a:r>
              <a:rPr lang="tr-TR" baseline="-25000" dirty="0" smtClean="0"/>
              <a:t> </a:t>
            </a:r>
            <a:r>
              <a:rPr lang="tr-TR" dirty="0" smtClean="0"/>
              <a:t>ağırlığındaki değişim</a:t>
            </a:r>
          </a:p>
          <a:p>
            <a:pPr algn="just">
              <a:buNone/>
            </a:pPr>
            <a:endParaRPr lang="tr-TR" dirty="0" smtClean="0"/>
          </a:p>
          <a:p>
            <a:pPr algn="just">
              <a:buNone/>
            </a:pPr>
            <a:r>
              <a:rPr lang="tr-TR" dirty="0" smtClean="0"/>
              <a:t>	ile verilir.Burada ỹ</a:t>
            </a:r>
            <a:r>
              <a:rPr lang="tr-TR" baseline="-25000" dirty="0" smtClean="0"/>
              <a:t>j </a:t>
            </a:r>
            <a:r>
              <a:rPr lang="tr-TR" dirty="0" smtClean="0"/>
              <a:t>istenen çıkış ve </a:t>
            </a:r>
            <a:r>
              <a:rPr lang="el-GR" dirty="0" smtClean="0"/>
              <a:t>α</a:t>
            </a:r>
            <a:r>
              <a:rPr lang="tr-TR" dirty="0" smtClean="0"/>
              <a:t> öğrenme sabitidir.</a:t>
            </a:r>
          </a:p>
          <a:p>
            <a:pPr algn="just"/>
            <a:r>
              <a:rPr lang="tr-TR" dirty="0" smtClean="0"/>
              <a:t>Adım 4: Ağırlıkları </a:t>
            </a:r>
          </a:p>
          <a:p>
            <a:pPr algn="just">
              <a:buNone/>
            </a:pPr>
            <a:endParaRPr lang="tr-TR" dirty="0" smtClean="0"/>
          </a:p>
          <a:p>
            <a:pPr algn="just">
              <a:buNone/>
            </a:pPr>
            <a:r>
              <a:rPr lang="tr-TR" dirty="0" smtClean="0"/>
              <a:t>     olarak güncelle.</a:t>
            </a:r>
          </a:p>
          <a:p>
            <a:pPr algn="just"/>
            <a:r>
              <a:rPr lang="tr-TR" dirty="0" smtClean="0"/>
              <a:t>Adım 2-4’ü, eğitim setindeki bütün örnekler için, o anki çıkış ile istenen çıkış arasındaki hata, istenen </a:t>
            </a:r>
            <a:r>
              <a:rPr lang="el-GR" dirty="0" smtClean="0"/>
              <a:t>ε</a:t>
            </a:r>
            <a:r>
              <a:rPr lang="tr-TR" baseline="-25000" dirty="0" err="1" smtClean="0"/>
              <a:t>min</a:t>
            </a:r>
            <a:r>
              <a:rPr lang="tr-TR" baseline="-25000" dirty="0" smtClean="0"/>
              <a:t> </a:t>
            </a:r>
            <a:r>
              <a:rPr lang="tr-TR" dirty="0" smtClean="0"/>
              <a:t>değerinden küçük olana kadar veya </a:t>
            </a:r>
            <a:r>
              <a:rPr lang="tr-TR" dirty="0" err="1" smtClean="0"/>
              <a:t>iterasyon</a:t>
            </a:r>
            <a:r>
              <a:rPr lang="tr-TR" dirty="0" smtClean="0"/>
              <a:t> sayısı maksimum </a:t>
            </a:r>
            <a:r>
              <a:rPr lang="tr-TR" dirty="0" err="1" smtClean="0"/>
              <a:t>N</a:t>
            </a:r>
            <a:r>
              <a:rPr lang="tr-TR" baseline="-25000" dirty="0" err="1" smtClean="0"/>
              <a:t>max</a:t>
            </a:r>
            <a:r>
              <a:rPr lang="tr-TR" baseline="-25000" dirty="0" smtClean="0"/>
              <a:t> </a:t>
            </a:r>
            <a:r>
              <a:rPr lang="tr-TR" dirty="0" smtClean="0"/>
              <a:t>sayısına ulaşıncaya kadar, tekrar et. Eğer giriş-çıkış ilişkisi </a:t>
            </a:r>
            <a:r>
              <a:rPr lang="tr-TR" dirty="0" err="1" smtClean="0"/>
              <a:t>nonlineer</a:t>
            </a:r>
            <a:r>
              <a:rPr lang="tr-TR" dirty="0" smtClean="0"/>
              <a:t> ise , ağ en iyi sonucu bulamayabilir; bununla birlikte eğer ağın kendisi lineer ise olası en yakın sonucu bulur. Lineer transfer fonksiyonlu ağların bazı potansiyel problemleri vardır; örneğin, yüksek bir öğrenme oranıyla, maksimum değer kararsızlığa yönlendirir. Bu problemi aşmak için, doymuş bir lineer aktivasyon fonksiyonlu nöronlar kullanılabilir.</a:t>
            </a:r>
          </a:p>
          <a:p>
            <a:endParaRPr lang="tr-TR" dirty="0"/>
          </a:p>
        </p:txBody>
      </p:sp>
      <p:pic>
        <p:nvPicPr>
          <p:cNvPr id="24578" name="Picture 2"/>
          <p:cNvPicPr>
            <a:picLocks noChangeAspect="1" noChangeArrowheads="1"/>
          </p:cNvPicPr>
          <p:nvPr/>
        </p:nvPicPr>
        <p:blipFill>
          <a:blip r:embed="rId2" cstate="print"/>
          <a:srcRect/>
          <a:stretch>
            <a:fillRect/>
          </a:stretch>
        </p:blipFill>
        <p:spPr bwMode="auto">
          <a:xfrm>
            <a:off x="6084168" y="2564904"/>
            <a:ext cx="2736304" cy="656332"/>
          </a:xfrm>
          <a:prstGeom prst="rect">
            <a:avLst/>
          </a:prstGeom>
          <a:noFill/>
          <a:ln w="9525">
            <a:noFill/>
            <a:miter lim="800000"/>
            <a:headEnd/>
            <a:tailEnd/>
          </a:ln>
          <a:effectLst/>
        </p:spPr>
      </p:pic>
      <p:pic>
        <p:nvPicPr>
          <p:cNvPr id="24579" name="Picture 3"/>
          <p:cNvPicPr>
            <a:picLocks noChangeAspect="1" noChangeArrowheads="1"/>
          </p:cNvPicPr>
          <p:nvPr/>
        </p:nvPicPr>
        <p:blipFill>
          <a:blip r:embed="rId3" cstate="print"/>
          <a:srcRect/>
          <a:stretch>
            <a:fillRect/>
          </a:stretch>
        </p:blipFill>
        <p:spPr bwMode="auto">
          <a:xfrm>
            <a:off x="6156176" y="3501008"/>
            <a:ext cx="2736304" cy="576064"/>
          </a:xfrm>
          <a:prstGeom prst="rect">
            <a:avLst/>
          </a:prstGeom>
          <a:noFill/>
          <a:ln w="9525">
            <a:noFill/>
            <a:miter lim="800000"/>
            <a:headEnd/>
            <a:tailEnd/>
          </a:ln>
          <a:effectLst/>
        </p:spPr>
      </p:pic>
      <p:pic>
        <p:nvPicPr>
          <p:cNvPr id="24580" name="Picture 4"/>
          <p:cNvPicPr>
            <a:picLocks noChangeAspect="1" noChangeArrowheads="1"/>
          </p:cNvPicPr>
          <p:nvPr/>
        </p:nvPicPr>
        <p:blipFill>
          <a:blip r:embed="rId4" cstate="print"/>
          <a:srcRect/>
          <a:stretch>
            <a:fillRect/>
          </a:stretch>
        </p:blipFill>
        <p:spPr bwMode="auto">
          <a:xfrm>
            <a:off x="1428728" y="3857628"/>
            <a:ext cx="2660650" cy="277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70000" lnSpcReduction="20000"/>
          </a:bodyPr>
          <a:lstStyle/>
          <a:p>
            <a:pPr algn="just">
              <a:buNone/>
            </a:pPr>
            <a:r>
              <a:rPr lang="tr-TR" dirty="0" smtClean="0"/>
              <a:t>	</a:t>
            </a:r>
            <a:r>
              <a:rPr lang="tr-TR" i="1" dirty="0" smtClean="0"/>
              <a:t>Örnek 4.3:</a:t>
            </a:r>
            <a:r>
              <a:rPr lang="tr-TR" dirty="0" smtClean="0"/>
              <a:t> Bu örnekte, lineer transfer fonksiyonlu (ADALINE) tek nöronlu bir </a:t>
            </a:r>
            <a:r>
              <a:rPr lang="tr-TR" dirty="0" err="1" smtClean="0"/>
              <a:t>nöral</a:t>
            </a:r>
            <a:r>
              <a:rPr lang="tr-TR" dirty="0" smtClean="0"/>
              <a:t> ağ modeli ele alacağız. Ağ bir sınıflandırıcı olarak çalışır. Model Şekil 4.16’da gösterilmiştir. İki eğitim vektörü kullanılmıştır ve Tablo 4.3’te gösterilmiştir.</a:t>
            </a:r>
          </a:p>
          <a:p>
            <a:pPr algn="just">
              <a:buNone/>
            </a:pPr>
            <a:endParaRPr lang="tr-TR" i="1" dirty="0" smtClean="0"/>
          </a:p>
          <a:p>
            <a:pPr algn="just">
              <a:buNone/>
            </a:pPr>
            <a:r>
              <a:rPr lang="tr-TR" i="1" dirty="0" smtClean="0"/>
              <a:t>	</a:t>
            </a:r>
          </a:p>
          <a:p>
            <a:pPr algn="just">
              <a:buNone/>
            </a:pPr>
            <a:endParaRPr lang="tr-TR" i="1" dirty="0" smtClean="0"/>
          </a:p>
          <a:p>
            <a:pPr algn="just">
              <a:buNone/>
            </a:pPr>
            <a:endParaRPr lang="tr-TR" i="1" dirty="0" smtClean="0"/>
          </a:p>
          <a:p>
            <a:pPr algn="just">
              <a:buNone/>
            </a:pPr>
            <a:endParaRPr lang="tr-TR" i="1" dirty="0" smtClean="0"/>
          </a:p>
          <a:p>
            <a:pPr algn="just">
              <a:buNone/>
            </a:pPr>
            <a:endParaRPr lang="tr-TR" i="1" dirty="0" smtClean="0"/>
          </a:p>
          <a:p>
            <a:pPr algn="just">
              <a:buNone/>
            </a:pPr>
            <a:endParaRPr lang="tr-TR" i="1" dirty="0" smtClean="0"/>
          </a:p>
          <a:p>
            <a:pPr algn="just">
              <a:buNone/>
            </a:pPr>
            <a:r>
              <a:rPr lang="tr-TR" i="1" dirty="0" smtClean="0"/>
              <a:t>	</a:t>
            </a:r>
            <a:r>
              <a:rPr lang="tr-TR" dirty="0" smtClean="0"/>
              <a:t>Başlangıç olarak, ağırlık ve </a:t>
            </a:r>
            <a:r>
              <a:rPr lang="tr-TR" dirty="0" err="1" smtClean="0"/>
              <a:t>bias</a:t>
            </a:r>
            <a:r>
              <a:rPr lang="tr-TR" dirty="0" smtClean="0"/>
              <a:t> değerleri </a:t>
            </a:r>
            <a:r>
              <a:rPr lang="tr-TR" dirty="0" err="1" smtClean="0"/>
              <a:t>rasgele</a:t>
            </a:r>
            <a:r>
              <a:rPr lang="tr-TR" dirty="0" smtClean="0"/>
              <a:t> olarak w=0.3577 ve b=0.3586 olarak ayarlanmıştır. Ağ, delta kuralı kullanılarak eğitilmiştir. Ağ 74 </a:t>
            </a:r>
            <a:r>
              <a:rPr lang="tr-TR" dirty="0" err="1" smtClean="0"/>
              <a:t>iterasyonda</a:t>
            </a:r>
            <a:r>
              <a:rPr lang="tr-TR" dirty="0" smtClean="0"/>
              <a:t> öğrenebilmiştir ve </a:t>
            </a:r>
            <a:r>
              <a:rPr lang="tr-TR" dirty="0" err="1" smtClean="0"/>
              <a:t>mean</a:t>
            </a:r>
            <a:r>
              <a:rPr lang="tr-TR" dirty="0" smtClean="0"/>
              <a:t>-</a:t>
            </a:r>
            <a:r>
              <a:rPr lang="tr-TR" dirty="0" err="1" smtClean="0"/>
              <a:t>squarred</a:t>
            </a:r>
            <a:r>
              <a:rPr lang="tr-TR" dirty="0" smtClean="0"/>
              <a:t> hatası 0.01’e düşürülmüştür. Ağırlık ve </a:t>
            </a:r>
            <a:r>
              <a:rPr lang="tr-TR" dirty="0" err="1" smtClean="0"/>
              <a:t>bias</a:t>
            </a:r>
            <a:r>
              <a:rPr lang="tr-TR" dirty="0" smtClean="0"/>
              <a:t> değerleri, öğrenmeden sonra w=0.0865, b=0.4986 olarak değişmiştir. Devire karşı </a:t>
            </a:r>
            <a:r>
              <a:rPr lang="tr-TR" dirty="0" err="1" smtClean="0"/>
              <a:t>mean</a:t>
            </a:r>
            <a:r>
              <a:rPr lang="tr-TR" dirty="0" smtClean="0"/>
              <a:t>-</a:t>
            </a:r>
            <a:r>
              <a:rPr lang="tr-TR" dirty="0" err="1" smtClean="0"/>
              <a:t>squarred</a:t>
            </a:r>
            <a:r>
              <a:rPr lang="tr-TR" dirty="0" smtClean="0"/>
              <a:t> hatayı gösteren çizim Şekil 4.18’de gösterilmiştir.</a:t>
            </a:r>
          </a:p>
        </p:txBody>
      </p:sp>
      <p:pic>
        <p:nvPicPr>
          <p:cNvPr id="25602" name="Picture 2"/>
          <p:cNvPicPr>
            <a:picLocks noChangeAspect="1" noChangeArrowheads="1"/>
          </p:cNvPicPr>
          <p:nvPr/>
        </p:nvPicPr>
        <p:blipFill>
          <a:blip r:embed="rId2" cstate="print"/>
          <a:srcRect/>
          <a:stretch>
            <a:fillRect/>
          </a:stretch>
        </p:blipFill>
        <p:spPr bwMode="auto">
          <a:xfrm>
            <a:off x="899592" y="2996952"/>
            <a:ext cx="2736304" cy="1728192"/>
          </a:xfrm>
          <a:prstGeom prst="rect">
            <a:avLst/>
          </a:prstGeom>
          <a:noFill/>
          <a:ln w="9525">
            <a:noFill/>
            <a:miter lim="800000"/>
            <a:headEnd/>
            <a:tailEnd/>
          </a:ln>
          <a:effectLst/>
        </p:spPr>
      </p:pic>
      <p:pic>
        <p:nvPicPr>
          <p:cNvPr id="25603" name="Picture 3"/>
          <p:cNvPicPr>
            <a:picLocks noChangeAspect="1" noChangeArrowheads="1"/>
          </p:cNvPicPr>
          <p:nvPr/>
        </p:nvPicPr>
        <p:blipFill>
          <a:blip r:embed="rId3" cstate="print"/>
          <a:srcRect/>
          <a:stretch>
            <a:fillRect/>
          </a:stretch>
        </p:blipFill>
        <p:spPr bwMode="auto">
          <a:xfrm>
            <a:off x="4283968" y="2708920"/>
            <a:ext cx="3105150" cy="214314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47500" lnSpcReduction="20000"/>
          </a:bodyPr>
          <a:lstStyle/>
          <a:p>
            <a:pPr algn="just">
              <a:buNone/>
            </a:pPr>
            <a:r>
              <a:rPr lang="tr-TR" dirty="0" smtClean="0"/>
              <a:t>	</a:t>
            </a:r>
            <a:r>
              <a:rPr lang="tr-TR" i="1" dirty="0" smtClean="0"/>
              <a:t>Örnek 4.4: </a:t>
            </a:r>
            <a:r>
              <a:rPr lang="tr-TR" dirty="0" smtClean="0"/>
              <a:t>Bu örnekte, </a:t>
            </a:r>
            <a:r>
              <a:rPr lang="tr-TR" dirty="0" err="1" smtClean="0"/>
              <a:t>MADALINE’ı</a:t>
            </a:r>
            <a:r>
              <a:rPr lang="tr-TR" dirty="0" smtClean="0"/>
              <a:t> sınıflandırıcı olarak kullanacağız. Üç nörondan oluşan model Şekil 4.17’de gösterilmiştir. İki giriş, iki giriş özelliğini ve üç çıkış da çıkış sınıflarını gösterir. Eğitim örnekleri Tablo 4.4’te gösterilmiştir.</a:t>
            </a:r>
          </a:p>
          <a:p>
            <a:pPr algn="just">
              <a:buNone/>
            </a:pPr>
            <a:endParaRPr lang="tr-TR" dirty="0" smtClean="0"/>
          </a:p>
          <a:p>
            <a:pPr algn="just">
              <a:buNone/>
            </a:pPr>
            <a:r>
              <a:rPr lang="tr-TR" dirty="0" smtClean="0"/>
              <a:t>	</a:t>
            </a:r>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r>
              <a:rPr lang="tr-TR" dirty="0" smtClean="0"/>
              <a:t>Eğitimden sonra elde edilen ağırlık matrisi ve </a:t>
            </a:r>
            <a:r>
              <a:rPr lang="tr-TR" dirty="0" err="1" smtClean="0"/>
              <a:t>bias</a:t>
            </a:r>
            <a:r>
              <a:rPr lang="tr-TR" dirty="0" smtClean="0"/>
              <a:t> aşağıdadır.</a:t>
            </a:r>
          </a:p>
          <a:p>
            <a:pPr algn="just">
              <a:buNone/>
            </a:pPr>
            <a:endParaRPr lang="tr-TR" dirty="0" smtClean="0"/>
          </a:p>
          <a:p>
            <a:pPr algn="just">
              <a:buNone/>
            </a:pPr>
            <a:r>
              <a:rPr lang="tr-TR" dirty="0" smtClean="0"/>
              <a:t>	</a:t>
            </a:r>
          </a:p>
          <a:p>
            <a:pPr algn="just">
              <a:buNone/>
            </a:pPr>
            <a:endParaRPr lang="tr-TR" dirty="0" smtClean="0"/>
          </a:p>
          <a:p>
            <a:pPr algn="just">
              <a:buNone/>
            </a:pPr>
            <a:endParaRPr lang="tr-TR" dirty="0" smtClean="0"/>
          </a:p>
          <a:p>
            <a:pPr algn="just">
              <a:buNone/>
            </a:pPr>
            <a:r>
              <a:rPr lang="tr-TR" dirty="0" smtClean="0"/>
              <a:t>Giriş vektörleri tekrar sınıflandırılmıştır ve istenen ve gerçek çıkışlar aşağıdadır.</a:t>
            </a:r>
          </a:p>
          <a:p>
            <a:pPr algn="just">
              <a:buNone/>
            </a:pPr>
            <a:endParaRPr lang="tr-TR" dirty="0" smtClean="0"/>
          </a:p>
          <a:p>
            <a:pPr algn="just">
              <a:buNone/>
            </a:pPr>
            <a:endParaRPr lang="tr-TR" dirty="0" smtClean="0"/>
          </a:p>
          <a:p>
            <a:pPr algn="just">
              <a:buNone/>
            </a:pPr>
            <a:endParaRPr lang="tr-TR" dirty="0" smtClean="0"/>
          </a:p>
          <a:p>
            <a:pPr algn="just">
              <a:buNone/>
            </a:pPr>
            <a:endParaRPr lang="tr-TR" dirty="0" smtClean="0"/>
          </a:p>
          <a:p>
            <a:pPr algn="just">
              <a:buNone/>
            </a:pPr>
            <a:r>
              <a:rPr lang="tr-TR" dirty="0" smtClean="0"/>
              <a:t>	Görülebileceği gibi çıkış vektörleri hedef vektörlere çok yakındır.</a:t>
            </a:r>
            <a:endParaRPr lang="tr-TR" dirty="0"/>
          </a:p>
        </p:txBody>
      </p:sp>
      <p:pic>
        <p:nvPicPr>
          <p:cNvPr id="26626" name="Picture 2"/>
          <p:cNvPicPr>
            <a:picLocks noChangeAspect="1" noChangeArrowheads="1"/>
          </p:cNvPicPr>
          <p:nvPr/>
        </p:nvPicPr>
        <p:blipFill>
          <a:blip r:embed="rId2" cstate="print"/>
          <a:srcRect/>
          <a:stretch>
            <a:fillRect/>
          </a:stretch>
        </p:blipFill>
        <p:spPr bwMode="auto">
          <a:xfrm>
            <a:off x="1907704" y="2348880"/>
            <a:ext cx="4680520" cy="1728192"/>
          </a:xfrm>
          <a:prstGeom prst="rect">
            <a:avLst/>
          </a:prstGeom>
          <a:noFill/>
          <a:ln w="9525">
            <a:noFill/>
            <a:miter lim="800000"/>
            <a:headEnd/>
            <a:tailEnd/>
          </a:ln>
          <a:effectLst/>
        </p:spPr>
      </p:pic>
      <p:pic>
        <p:nvPicPr>
          <p:cNvPr id="26627" name="Picture 3"/>
          <p:cNvPicPr>
            <a:picLocks noChangeAspect="1" noChangeArrowheads="1"/>
          </p:cNvPicPr>
          <p:nvPr/>
        </p:nvPicPr>
        <p:blipFill>
          <a:blip r:embed="rId3" cstate="print"/>
          <a:srcRect/>
          <a:stretch>
            <a:fillRect/>
          </a:stretch>
        </p:blipFill>
        <p:spPr bwMode="auto">
          <a:xfrm>
            <a:off x="571472" y="4286256"/>
            <a:ext cx="2843213" cy="642937"/>
          </a:xfrm>
          <a:prstGeom prst="rect">
            <a:avLst/>
          </a:prstGeom>
          <a:noFill/>
          <a:ln w="9525">
            <a:noFill/>
            <a:miter lim="800000"/>
            <a:headEnd/>
            <a:tailEnd/>
          </a:ln>
          <a:effectLst/>
        </p:spPr>
      </p:pic>
      <p:pic>
        <p:nvPicPr>
          <p:cNvPr id="26628" name="Picture 4"/>
          <p:cNvPicPr>
            <a:picLocks noChangeAspect="1" noChangeArrowheads="1"/>
          </p:cNvPicPr>
          <p:nvPr/>
        </p:nvPicPr>
        <p:blipFill>
          <a:blip r:embed="rId4" cstate="print"/>
          <a:srcRect/>
          <a:stretch>
            <a:fillRect/>
          </a:stretch>
        </p:blipFill>
        <p:spPr bwMode="auto">
          <a:xfrm>
            <a:off x="3714744" y="4286256"/>
            <a:ext cx="2563813" cy="666750"/>
          </a:xfrm>
          <a:prstGeom prst="rect">
            <a:avLst/>
          </a:prstGeom>
          <a:noFill/>
          <a:ln w="9525">
            <a:noFill/>
            <a:miter lim="800000"/>
            <a:headEnd/>
            <a:tailEnd/>
          </a:ln>
          <a:effectLst/>
        </p:spPr>
      </p:pic>
      <p:pic>
        <p:nvPicPr>
          <p:cNvPr id="26629" name="Picture 5"/>
          <p:cNvPicPr>
            <a:picLocks noChangeAspect="1" noChangeArrowheads="1"/>
          </p:cNvPicPr>
          <p:nvPr/>
        </p:nvPicPr>
        <p:blipFill>
          <a:blip r:embed="rId5" cstate="print"/>
          <a:srcRect/>
          <a:stretch>
            <a:fillRect/>
          </a:stretch>
        </p:blipFill>
        <p:spPr bwMode="auto">
          <a:xfrm>
            <a:off x="571472" y="5214950"/>
            <a:ext cx="2990850" cy="582613"/>
          </a:xfrm>
          <a:prstGeom prst="rect">
            <a:avLst/>
          </a:prstGeom>
          <a:noFill/>
          <a:ln w="9525">
            <a:noFill/>
            <a:miter lim="800000"/>
            <a:headEnd/>
            <a:tailEnd/>
          </a:ln>
          <a:effectLst/>
        </p:spPr>
      </p:pic>
      <p:pic>
        <p:nvPicPr>
          <p:cNvPr id="26630" name="Picture 6"/>
          <p:cNvPicPr>
            <a:picLocks noChangeAspect="1" noChangeArrowheads="1"/>
          </p:cNvPicPr>
          <p:nvPr/>
        </p:nvPicPr>
        <p:blipFill>
          <a:blip r:embed="rId6" cstate="print"/>
          <a:srcRect/>
          <a:stretch>
            <a:fillRect/>
          </a:stretch>
        </p:blipFill>
        <p:spPr bwMode="auto">
          <a:xfrm>
            <a:off x="3786182" y="5214950"/>
            <a:ext cx="3630613" cy="6000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pPr algn="just"/>
            <a:r>
              <a:rPr lang="tr-TR" dirty="0" smtClean="0"/>
              <a:t>Ön işleme aşamasında, </a:t>
            </a:r>
            <a:r>
              <a:rPr lang="tr-TR" dirty="0" err="1" smtClean="0"/>
              <a:t>nöral</a:t>
            </a:r>
            <a:r>
              <a:rPr lang="tr-TR" dirty="0" smtClean="0"/>
              <a:t> ağ modelleri sınır çıkarma, imaj restorasyonu ve imaj filtreleme için kullanılmıştır. </a:t>
            </a:r>
          </a:p>
          <a:p>
            <a:pPr algn="just"/>
            <a:r>
              <a:rPr lang="tr-TR" dirty="0" smtClean="0"/>
              <a:t>Özellik çıkarmada </a:t>
            </a:r>
            <a:r>
              <a:rPr lang="tr-TR" dirty="0" err="1" smtClean="0"/>
              <a:t>nöral</a:t>
            </a:r>
            <a:r>
              <a:rPr lang="tr-TR" dirty="0" smtClean="0"/>
              <a:t> ağ modelleri dönüştürülmüş domain özelliklerini çıkarmak için kullanılmıştır. </a:t>
            </a:r>
            <a:r>
              <a:rPr lang="tr-TR" dirty="0" err="1" smtClean="0"/>
              <a:t>Nöral</a:t>
            </a:r>
            <a:r>
              <a:rPr lang="tr-TR" dirty="0" smtClean="0"/>
              <a:t> ağlar bilgiyi depolama ve bulma için birleştirilmiş hafıza olarak kullanılmıştır. Birleştirilmiş hafızalar, depolanmış örüntünün uygun parçasının veya gürültülü versiyonlarından örüntü bulan içerik-adreslenebilir hafıza olarak özellik gösterir.</a:t>
            </a:r>
            <a:endParaRPr lang="tr-TR"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normAutofit fontScale="90000"/>
          </a:bodyPr>
          <a:lstStyle/>
          <a:p>
            <a:r>
              <a:rPr lang="tr-TR" dirty="0" smtClean="0"/>
              <a:t>4.5.</a:t>
            </a:r>
            <a:r>
              <a:rPr lang="tr-TR" dirty="0" err="1" smtClean="0"/>
              <a:t>NonLineer</a:t>
            </a:r>
            <a:r>
              <a:rPr lang="tr-TR" dirty="0" smtClean="0"/>
              <a:t> Transfer Fonksiyonlu Tek-Katmanlı Ağlar</a:t>
            </a:r>
            <a:endParaRPr lang="tr-TR" dirty="0"/>
          </a:p>
        </p:txBody>
      </p:sp>
      <p:sp>
        <p:nvSpPr>
          <p:cNvPr id="3" name="2 İçerik Yer Tutucusu"/>
          <p:cNvSpPr>
            <a:spLocks noGrp="1"/>
          </p:cNvSpPr>
          <p:nvPr>
            <p:ph idx="1"/>
          </p:nvPr>
        </p:nvSpPr>
        <p:spPr/>
        <p:txBody>
          <a:bodyPr>
            <a:normAutofit/>
          </a:bodyPr>
          <a:lstStyle/>
          <a:p>
            <a:pPr algn="just"/>
            <a:r>
              <a:rPr lang="tr-TR" sz="2000" dirty="0" smtClean="0"/>
              <a:t>Geri yayılımlı bir ağın temel bloğu şekil 4.4’te gösterildiği gibi bir yapay nörondur. Nöronun girişi Eşitlik 4.40 ile verilen </a:t>
            </a:r>
            <a:r>
              <a:rPr lang="tr-TR" sz="2000" dirty="0" err="1" smtClean="0"/>
              <a:t>ağırlıklandırılmış</a:t>
            </a:r>
            <a:r>
              <a:rPr lang="tr-TR" sz="2000" dirty="0" smtClean="0"/>
              <a:t> toplam olarak elde edilmiştir.</a:t>
            </a:r>
          </a:p>
          <a:p>
            <a:pPr algn="just">
              <a:buNone/>
            </a:pPr>
            <a:endParaRPr lang="tr-TR" dirty="0" smtClean="0"/>
          </a:p>
          <a:p>
            <a:pPr algn="just"/>
            <a:endParaRPr lang="tr-TR" sz="2000" dirty="0" smtClean="0"/>
          </a:p>
          <a:p>
            <a:pPr algn="just"/>
            <a:r>
              <a:rPr lang="tr-TR" sz="2000" dirty="0" smtClean="0"/>
              <a:t>Şekilde, F </a:t>
            </a:r>
            <a:r>
              <a:rPr lang="tr-TR" sz="2000" dirty="0" err="1" smtClean="0"/>
              <a:t>sigmoid</a:t>
            </a:r>
            <a:r>
              <a:rPr lang="tr-TR" sz="2000" dirty="0" smtClean="0"/>
              <a:t> formdaki aktivasyon fonksiyonudur. Çoğunlukla, basit bir türeve sahip olduğu için </a:t>
            </a:r>
            <a:r>
              <a:rPr lang="tr-TR" sz="2000" dirty="0" err="1" smtClean="0"/>
              <a:t>sigmoid</a:t>
            </a:r>
            <a:r>
              <a:rPr lang="tr-TR" sz="2000" dirty="0" smtClean="0"/>
              <a:t> fonksiyonu kullanılır. </a:t>
            </a:r>
            <a:r>
              <a:rPr lang="tr-TR" sz="2000" dirty="0" err="1" smtClean="0"/>
              <a:t>Sigmoid</a:t>
            </a:r>
            <a:r>
              <a:rPr lang="tr-TR" sz="2000" dirty="0" smtClean="0"/>
              <a:t> aktivasyon fonksiyonuyla, nöronun çıkışı aşağıda verilmiştir.</a:t>
            </a:r>
          </a:p>
          <a:p>
            <a:pPr algn="just"/>
            <a:endParaRPr lang="tr-TR" dirty="0"/>
          </a:p>
        </p:txBody>
      </p:sp>
      <p:pic>
        <p:nvPicPr>
          <p:cNvPr id="27650" name="Picture 2"/>
          <p:cNvPicPr>
            <a:picLocks noChangeAspect="1" noChangeArrowheads="1"/>
          </p:cNvPicPr>
          <p:nvPr/>
        </p:nvPicPr>
        <p:blipFill>
          <a:blip r:embed="rId2" cstate="print"/>
          <a:srcRect/>
          <a:stretch>
            <a:fillRect/>
          </a:stretch>
        </p:blipFill>
        <p:spPr bwMode="auto">
          <a:xfrm>
            <a:off x="2571736" y="3000372"/>
            <a:ext cx="3143272" cy="642942"/>
          </a:xfrm>
          <a:prstGeom prst="rect">
            <a:avLst/>
          </a:prstGeom>
          <a:noFill/>
          <a:ln w="9525">
            <a:noFill/>
            <a:miter lim="800000"/>
            <a:headEnd/>
            <a:tailEnd/>
          </a:ln>
          <a:effectLst/>
        </p:spPr>
      </p:pic>
      <p:pic>
        <p:nvPicPr>
          <p:cNvPr id="27651" name="Picture 3"/>
          <p:cNvPicPr>
            <a:picLocks noChangeAspect="1" noChangeArrowheads="1"/>
          </p:cNvPicPr>
          <p:nvPr/>
        </p:nvPicPr>
        <p:blipFill>
          <a:blip r:embed="rId3" cstate="print"/>
          <a:srcRect/>
          <a:stretch>
            <a:fillRect/>
          </a:stretch>
        </p:blipFill>
        <p:spPr bwMode="auto">
          <a:xfrm>
            <a:off x="1142976" y="5072074"/>
            <a:ext cx="2825750" cy="714380"/>
          </a:xfrm>
          <a:prstGeom prst="rect">
            <a:avLst/>
          </a:prstGeom>
          <a:noFill/>
          <a:ln w="9525">
            <a:noFill/>
            <a:miter lim="800000"/>
            <a:headEnd/>
            <a:tailEnd/>
          </a:ln>
          <a:effectLst/>
        </p:spPr>
      </p:pic>
      <p:pic>
        <p:nvPicPr>
          <p:cNvPr id="27652" name="Picture 4"/>
          <p:cNvPicPr>
            <a:picLocks noChangeAspect="1" noChangeArrowheads="1"/>
          </p:cNvPicPr>
          <p:nvPr/>
        </p:nvPicPr>
        <p:blipFill>
          <a:blip r:embed="rId4" cstate="print"/>
          <a:srcRect/>
          <a:stretch>
            <a:fillRect/>
          </a:stretch>
        </p:blipFill>
        <p:spPr bwMode="auto">
          <a:xfrm>
            <a:off x="4786314" y="5072074"/>
            <a:ext cx="2800350" cy="6429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pPr algn="just"/>
            <a:r>
              <a:rPr lang="tr-TR" sz="2000" dirty="0" err="1" smtClean="0"/>
              <a:t>Sigmoid</a:t>
            </a:r>
            <a:r>
              <a:rPr lang="tr-TR" sz="2000" dirty="0" smtClean="0"/>
              <a:t> transfer fonksiyonlu tek nöronlu ağ Şekil 4.19’da gösterilmiştir. Öğrenme boyunca, giriş-çıkış vektörleri ağı eğitmek için kullanılmıştır. Ağırlıklar küçük </a:t>
            </a:r>
            <a:r>
              <a:rPr lang="tr-TR" sz="2000" dirty="0" err="1" smtClean="0"/>
              <a:t>rasgele</a:t>
            </a:r>
            <a:r>
              <a:rPr lang="tr-TR" sz="2000" dirty="0" smtClean="0"/>
              <a:t> değerlerle başlatılmıştır. Daha sonra giriş vektörü verilmiş ve uygun çıkış elde edilmiştir. Çıkış, istenen çıkışla karşılaştırılmış ve </a:t>
            </a:r>
            <a:r>
              <a:rPr lang="tr-TR" sz="2000" dirty="0" err="1" smtClean="0"/>
              <a:t>mean</a:t>
            </a:r>
            <a:r>
              <a:rPr lang="tr-TR" sz="2000" dirty="0" smtClean="0"/>
              <a:t>-</a:t>
            </a:r>
            <a:r>
              <a:rPr lang="tr-TR" sz="2000" dirty="0" err="1" smtClean="0"/>
              <a:t>squarred</a:t>
            </a:r>
            <a:r>
              <a:rPr lang="tr-TR" sz="2000" dirty="0" smtClean="0"/>
              <a:t> hatasını minimize etmek için ayarlanmıştır.  Eşitlik 4.29’da verilen amaç fonksiyonu, kriter fonksiyonu olarak kullanılmıştır. Öğrenme algoritması aşağıdaki adımlarda açıklanmıştır:</a:t>
            </a:r>
          </a:p>
          <a:p>
            <a:pPr algn="just">
              <a:buNone/>
            </a:pPr>
            <a:endParaRPr lang="tr-TR" dirty="0"/>
          </a:p>
        </p:txBody>
      </p:sp>
      <p:pic>
        <p:nvPicPr>
          <p:cNvPr id="28674" name="Picture 2"/>
          <p:cNvPicPr>
            <a:picLocks noChangeAspect="1" noChangeArrowheads="1"/>
          </p:cNvPicPr>
          <p:nvPr/>
        </p:nvPicPr>
        <p:blipFill>
          <a:blip r:embed="rId2" cstate="print"/>
          <a:srcRect/>
          <a:stretch>
            <a:fillRect/>
          </a:stretch>
        </p:blipFill>
        <p:spPr bwMode="auto">
          <a:xfrm>
            <a:off x="2428860" y="4572008"/>
            <a:ext cx="3806825" cy="17145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77500" lnSpcReduction="20000"/>
          </a:bodyPr>
          <a:lstStyle/>
          <a:p>
            <a:pPr algn="just"/>
            <a:r>
              <a:rPr lang="tr-TR" dirty="0" smtClean="0"/>
              <a:t>Adım 1: Küçük </a:t>
            </a:r>
            <a:r>
              <a:rPr lang="tr-TR" dirty="0" err="1" smtClean="0"/>
              <a:t>rasgele</a:t>
            </a:r>
            <a:r>
              <a:rPr lang="tr-TR" dirty="0" smtClean="0"/>
              <a:t> değerleri kullanarak ağırlıkları başlat.</a:t>
            </a:r>
          </a:p>
          <a:p>
            <a:pPr algn="just"/>
            <a:r>
              <a:rPr lang="tr-TR" dirty="0" smtClean="0"/>
              <a:t>Adım 2: x=(x</a:t>
            </a:r>
            <a:r>
              <a:rPr lang="tr-TR" baseline="-25000" dirty="0" smtClean="0"/>
              <a:t>1</a:t>
            </a:r>
            <a:r>
              <a:rPr lang="tr-TR" dirty="0" smtClean="0"/>
              <a:t>,x</a:t>
            </a:r>
            <a:r>
              <a:rPr lang="tr-TR" baseline="-25000" dirty="0" smtClean="0"/>
              <a:t>2</a:t>
            </a:r>
            <a:r>
              <a:rPr lang="tr-TR" dirty="0" smtClean="0"/>
              <a:t>,…,</a:t>
            </a:r>
            <a:r>
              <a:rPr lang="tr-TR" dirty="0" err="1" smtClean="0"/>
              <a:t>x</a:t>
            </a:r>
            <a:r>
              <a:rPr lang="tr-TR" baseline="-25000" dirty="0" err="1" smtClean="0"/>
              <a:t>n</a:t>
            </a:r>
            <a:r>
              <a:rPr lang="tr-TR" dirty="0" smtClean="0"/>
              <a:t>)</a:t>
            </a:r>
            <a:r>
              <a:rPr lang="tr-TR" baseline="30000" dirty="0" smtClean="0"/>
              <a:t>T</a:t>
            </a:r>
            <a:r>
              <a:rPr lang="tr-TR" dirty="0" smtClean="0"/>
              <a:t> giriş vektörünü hazırla ve y çıkışını elde et:</a:t>
            </a:r>
          </a:p>
          <a:p>
            <a:pPr algn="just">
              <a:buNone/>
            </a:pPr>
            <a:endParaRPr lang="tr-TR" dirty="0" smtClean="0"/>
          </a:p>
          <a:p>
            <a:pPr algn="just"/>
            <a:endParaRPr lang="tr-TR" dirty="0" smtClean="0"/>
          </a:p>
          <a:p>
            <a:pPr algn="just"/>
            <a:endParaRPr lang="tr-TR" dirty="0" smtClean="0"/>
          </a:p>
          <a:p>
            <a:pPr algn="just"/>
            <a:r>
              <a:rPr lang="tr-TR" dirty="0" smtClean="0"/>
              <a:t>Adım 3: </a:t>
            </a:r>
            <a:r>
              <a:rPr lang="tr-TR" dirty="0" err="1" smtClean="0"/>
              <a:t>w</a:t>
            </a:r>
            <a:r>
              <a:rPr lang="tr-TR" baseline="-25000" dirty="0" err="1" smtClean="0"/>
              <a:t>ij</a:t>
            </a:r>
            <a:r>
              <a:rPr lang="tr-TR" baseline="-25000" dirty="0" smtClean="0"/>
              <a:t> </a:t>
            </a:r>
            <a:r>
              <a:rPr lang="tr-TR" dirty="0" smtClean="0"/>
              <a:t>ağırlığındaki değişim</a:t>
            </a:r>
          </a:p>
          <a:p>
            <a:pPr lvl="1" algn="just">
              <a:buNone/>
            </a:pPr>
            <a:endParaRPr lang="tr-TR" dirty="0" smtClean="0"/>
          </a:p>
          <a:p>
            <a:pPr lvl="1" algn="just">
              <a:buNone/>
            </a:pPr>
            <a:endParaRPr lang="tr-TR" dirty="0" smtClean="0"/>
          </a:p>
          <a:p>
            <a:pPr lvl="1" algn="just">
              <a:buNone/>
            </a:pPr>
            <a:endParaRPr lang="tr-TR" dirty="0" smtClean="0"/>
          </a:p>
          <a:p>
            <a:pPr lvl="1" algn="just">
              <a:buNone/>
            </a:pPr>
            <a:r>
              <a:rPr lang="tr-TR" dirty="0" smtClean="0"/>
              <a:t>Dizi kuralını kullanarak                                                           ‘’i elde ederiz.</a:t>
            </a:r>
          </a:p>
          <a:p>
            <a:pPr lvl="1" algn="just">
              <a:buNone/>
            </a:pPr>
            <a:endParaRPr lang="tr-TR" dirty="0" smtClean="0"/>
          </a:p>
          <a:p>
            <a:pPr lvl="1" algn="just">
              <a:buNone/>
            </a:pPr>
            <a:r>
              <a:rPr lang="el-GR" dirty="0" smtClean="0"/>
              <a:t>α</a:t>
            </a:r>
            <a:r>
              <a:rPr lang="tr-TR" dirty="0" smtClean="0"/>
              <a:t> bir eğitim oranı katsayısıdır (0.01-1.0); </a:t>
            </a:r>
            <a:r>
              <a:rPr lang="tr-TR" dirty="0" err="1" smtClean="0"/>
              <a:t>o</a:t>
            </a:r>
            <a:r>
              <a:rPr lang="tr-TR" baseline="-25000" dirty="0" err="1" smtClean="0"/>
              <a:t>j</a:t>
            </a:r>
            <a:r>
              <a:rPr lang="tr-TR" baseline="-25000" dirty="0" smtClean="0"/>
              <a:t>,</a:t>
            </a:r>
            <a:r>
              <a:rPr lang="tr-TR" dirty="0" smtClean="0"/>
              <a:t> L</a:t>
            </a:r>
            <a:r>
              <a:rPr lang="tr-TR" baseline="-25000" dirty="0" smtClean="0"/>
              <a:t>2</a:t>
            </a:r>
            <a:r>
              <a:rPr lang="tr-TR" dirty="0" smtClean="0"/>
              <a:t> katmanındaki j nöronunun çıkışıdır ve</a:t>
            </a:r>
          </a:p>
          <a:p>
            <a:pPr lvl="1" algn="just">
              <a:buNone/>
            </a:pPr>
            <a:r>
              <a:rPr lang="tr-TR" dirty="0" smtClean="0"/>
              <a:t>                                                                    </a:t>
            </a:r>
            <a:r>
              <a:rPr lang="tr-TR" sz="1400" dirty="0" smtClean="0"/>
              <a:t>(burada </a:t>
            </a:r>
            <a:r>
              <a:rPr lang="el-GR" sz="1400" dirty="0" smtClean="0"/>
              <a:t>α</a:t>
            </a:r>
            <a:r>
              <a:rPr lang="tr-TR" sz="1400" dirty="0" smtClean="0"/>
              <a:t> öğrenme oranı olarak adlandırılan bir  sabittir.)</a:t>
            </a:r>
            <a:endParaRPr lang="tr-TR" sz="1400" dirty="0"/>
          </a:p>
        </p:txBody>
      </p:sp>
      <p:pic>
        <p:nvPicPr>
          <p:cNvPr id="29698" name="Picture 2"/>
          <p:cNvPicPr>
            <a:picLocks noChangeAspect="1" noChangeArrowheads="1"/>
          </p:cNvPicPr>
          <p:nvPr/>
        </p:nvPicPr>
        <p:blipFill>
          <a:blip r:embed="rId2" cstate="print"/>
          <a:srcRect/>
          <a:stretch>
            <a:fillRect/>
          </a:stretch>
        </p:blipFill>
        <p:spPr bwMode="auto">
          <a:xfrm>
            <a:off x="1187624" y="2492896"/>
            <a:ext cx="2874963" cy="864096"/>
          </a:xfrm>
          <a:prstGeom prst="rect">
            <a:avLst/>
          </a:prstGeom>
          <a:noFill/>
          <a:ln w="9525">
            <a:noFill/>
            <a:miter lim="800000"/>
            <a:headEnd/>
            <a:tailEnd/>
          </a:ln>
          <a:effectLst/>
        </p:spPr>
      </p:pic>
      <p:pic>
        <p:nvPicPr>
          <p:cNvPr id="29699" name="Picture 3"/>
          <p:cNvPicPr>
            <a:picLocks noChangeAspect="1" noChangeArrowheads="1"/>
          </p:cNvPicPr>
          <p:nvPr/>
        </p:nvPicPr>
        <p:blipFill>
          <a:blip r:embed="rId3" cstate="print"/>
          <a:srcRect/>
          <a:stretch>
            <a:fillRect/>
          </a:stretch>
        </p:blipFill>
        <p:spPr bwMode="auto">
          <a:xfrm>
            <a:off x="1331640" y="3861048"/>
            <a:ext cx="1584176" cy="758502"/>
          </a:xfrm>
          <a:prstGeom prst="rect">
            <a:avLst/>
          </a:prstGeom>
          <a:noFill/>
          <a:ln w="9525">
            <a:noFill/>
            <a:miter lim="800000"/>
            <a:headEnd/>
            <a:tailEnd/>
          </a:ln>
          <a:effectLst/>
        </p:spPr>
      </p:pic>
      <p:pic>
        <p:nvPicPr>
          <p:cNvPr id="29700" name="Picture 4"/>
          <p:cNvPicPr>
            <a:picLocks noChangeAspect="1" noChangeArrowheads="1"/>
          </p:cNvPicPr>
          <p:nvPr/>
        </p:nvPicPr>
        <p:blipFill>
          <a:blip r:embed="rId4" cstate="print"/>
          <a:srcRect/>
          <a:stretch>
            <a:fillRect/>
          </a:stretch>
        </p:blipFill>
        <p:spPr bwMode="auto">
          <a:xfrm>
            <a:off x="3491880" y="3717032"/>
            <a:ext cx="3539480" cy="1474589"/>
          </a:xfrm>
          <a:prstGeom prst="rect">
            <a:avLst/>
          </a:prstGeom>
          <a:noFill/>
          <a:ln w="9525">
            <a:noFill/>
            <a:miter lim="800000"/>
            <a:headEnd/>
            <a:tailEnd/>
          </a:ln>
          <a:effectLst/>
        </p:spPr>
      </p:pic>
      <p:pic>
        <p:nvPicPr>
          <p:cNvPr id="29701" name="Picture 5"/>
          <p:cNvPicPr>
            <a:picLocks noChangeAspect="1" noChangeArrowheads="1"/>
          </p:cNvPicPr>
          <p:nvPr/>
        </p:nvPicPr>
        <p:blipFill>
          <a:blip r:embed="rId5" cstate="print"/>
          <a:srcRect/>
          <a:stretch>
            <a:fillRect/>
          </a:stretch>
        </p:blipFill>
        <p:spPr bwMode="auto">
          <a:xfrm>
            <a:off x="1547664" y="5805264"/>
            <a:ext cx="3280364" cy="7200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62500" lnSpcReduction="20000"/>
          </a:bodyPr>
          <a:lstStyle/>
          <a:p>
            <a:pPr algn="just"/>
            <a:r>
              <a:rPr lang="tr-TR" dirty="0" smtClean="0"/>
              <a:t>Benzer olarak, </a:t>
            </a:r>
            <a:r>
              <a:rPr lang="tr-TR" dirty="0" err="1" smtClean="0"/>
              <a:t>b</a:t>
            </a:r>
            <a:r>
              <a:rPr lang="tr-TR" baseline="-25000" dirty="0" err="1" smtClean="0"/>
              <a:t>j</a:t>
            </a:r>
            <a:r>
              <a:rPr lang="tr-TR" dirty="0" smtClean="0"/>
              <a:t> </a:t>
            </a:r>
            <a:r>
              <a:rPr lang="tr-TR" dirty="0" err="1" smtClean="0"/>
              <a:t>biasındaki</a:t>
            </a:r>
            <a:r>
              <a:rPr lang="tr-TR" dirty="0" smtClean="0"/>
              <a:t> değişim aşağıda verilmiştir.</a:t>
            </a:r>
          </a:p>
          <a:p>
            <a:pPr algn="just">
              <a:buNone/>
            </a:pPr>
            <a:endParaRPr lang="tr-TR" dirty="0" smtClean="0"/>
          </a:p>
          <a:p>
            <a:pPr algn="just"/>
            <a:endParaRPr lang="tr-TR" dirty="0" smtClean="0"/>
          </a:p>
          <a:p>
            <a:pPr algn="just"/>
            <a:endParaRPr lang="tr-TR" dirty="0" smtClean="0"/>
          </a:p>
          <a:p>
            <a:pPr algn="just"/>
            <a:endParaRPr lang="tr-TR" dirty="0" smtClean="0"/>
          </a:p>
          <a:p>
            <a:pPr algn="just"/>
            <a:endParaRPr lang="tr-TR" dirty="0" smtClean="0"/>
          </a:p>
          <a:p>
            <a:pPr algn="just"/>
            <a:r>
              <a:rPr lang="tr-TR" dirty="0" smtClean="0"/>
              <a:t>Adım 4: Ağırlıkları ve </a:t>
            </a:r>
            <a:r>
              <a:rPr lang="tr-TR" dirty="0" err="1" smtClean="0"/>
              <a:t>biası</a:t>
            </a:r>
            <a:r>
              <a:rPr lang="tr-TR" dirty="0" smtClean="0"/>
              <a:t> güncelle.</a:t>
            </a:r>
          </a:p>
          <a:p>
            <a:pPr algn="just"/>
            <a:endParaRPr lang="tr-TR" dirty="0" smtClean="0"/>
          </a:p>
          <a:p>
            <a:pPr algn="just">
              <a:buNone/>
            </a:pPr>
            <a:r>
              <a:rPr lang="tr-TR" dirty="0" smtClean="0"/>
              <a:t>					</a:t>
            </a:r>
            <a:r>
              <a:rPr lang="tr-TR" dirty="0" err="1" smtClean="0"/>
              <a:t>w</a:t>
            </a:r>
            <a:r>
              <a:rPr lang="tr-TR" baseline="-25000" dirty="0" err="1" smtClean="0"/>
              <a:t>ij</a:t>
            </a:r>
            <a:r>
              <a:rPr lang="tr-TR" dirty="0" smtClean="0"/>
              <a:t>(k+1): (k+1). </a:t>
            </a:r>
            <a:r>
              <a:rPr lang="tr-TR" dirty="0" err="1" smtClean="0"/>
              <a:t>iterasyondaki</a:t>
            </a:r>
            <a:r>
              <a:rPr lang="tr-TR" dirty="0" smtClean="0"/>
              <a:t> ağırlık değeri</a:t>
            </a:r>
          </a:p>
          <a:p>
            <a:pPr algn="just">
              <a:buNone/>
            </a:pPr>
            <a:r>
              <a:rPr lang="tr-TR" baseline="-25000" dirty="0" smtClean="0"/>
              <a:t>					</a:t>
            </a:r>
            <a:r>
              <a:rPr lang="tr-TR" dirty="0" err="1" smtClean="0"/>
              <a:t>w</a:t>
            </a:r>
            <a:r>
              <a:rPr lang="tr-TR" baseline="-25000" dirty="0" err="1" smtClean="0"/>
              <a:t>ij</a:t>
            </a:r>
            <a:r>
              <a:rPr lang="tr-TR" dirty="0" smtClean="0"/>
              <a:t>(k): k. </a:t>
            </a:r>
            <a:r>
              <a:rPr lang="tr-TR" dirty="0" err="1" smtClean="0"/>
              <a:t>iterasyondaki</a:t>
            </a:r>
            <a:r>
              <a:rPr lang="tr-TR" dirty="0" smtClean="0"/>
              <a:t> ağırlık değeri</a:t>
            </a:r>
          </a:p>
          <a:p>
            <a:pPr algn="just">
              <a:buNone/>
            </a:pPr>
            <a:r>
              <a:rPr lang="tr-TR" baseline="-25000" dirty="0" smtClean="0"/>
              <a:t>					</a:t>
            </a:r>
            <a:r>
              <a:rPr lang="tr-TR" dirty="0" err="1" smtClean="0"/>
              <a:t>b</a:t>
            </a:r>
            <a:r>
              <a:rPr lang="tr-TR" baseline="-25000" dirty="0" err="1" smtClean="0"/>
              <a:t>i</a:t>
            </a:r>
            <a:r>
              <a:rPr lang="tr-TR" dirty="0" smtClean="0"/>
              <a:t>(k+1): (k+1). </a:t>
            </a:r>
            <a:r>
              <a:rPr lang="tr-TR" dirty="0" err="1" smtClean="0"/>
              <a:t>iterasyondaki</a:t>
            </a:r>
            <a:r>
              <a:rPr lang="tr-TR" dirty="0" smtClean="0"/>
              <a:t> </a:t>
            </a:r>
            <a:r>
              <a:rPr lang="tr-TR" dirty="0" err="1" smtClean="0"/>
              <a:t>bias</a:t>
            </a:r>
            <a:r>
              <a:rPr lang="tr-TR" dirty="0" smtClean="0"/>
              <a:t> değeri</a:t>
            </a:r>
          </a:p>
          <a:p>
            <a:pPr algn="just">
              <a:buNone/>
            </a:pPr>
            <a:r>
              <a:rPr lang="tr-TR" dirty="0" smtClean="0"/>
              <a:t>					</a:t>
            </a:r>
            <a:r>
              <a:rPr lang="tr-TR" dirty="0" err="1" smtClean="0"/>
              <a:t>b</a:t>
            </a:r>
            <a:r>
              <a:rPr lang="tr-TR" baseline="-25000" dirty="0" err="1" smtClean="0"/>
              <a:t>i</a:t>
            </a:r>
            <a:r>
              <a:rPr lang="tr-TR" dirty="0" smtClean="0"/>
              <a:t>(k): (k). </a:t>
            </a:r>
            <a:r>
              <a:rPr lang="tr-TR" dirty="0" err="1" smtClean="0"/>
              <a:t>iterasyondaki</a:t>
            </a:r>
            <a:r>
              <a:rPr lang="tr-TR" dirty="0" smtClean="0"/>
              <a:t> </a:t>
            </a:r>
            <a:r>
              <a:rPr lang="tr-TR" dirty="0" err="1" smtClean="0"/>
              <a:t>bias</a:t>
            </a:r>
            <a:r>
              <a:rPr lang="tr-TR" dirty="0" smtClean="0"/>
              <a:t> değeri</a:t>
            </a:r>
          </a:p>
          <a:p>
            <a:pPr algn="just"/>
            <a:r>
              <a:rPr lang="tr-TR" dirty="0" smtClean="0"/>
              <a:t>Adım 5: Ağırlıklarda bir değişim olmayıncaya kadar veya maksimum </a:t>
            </a:r>
            <a:r>
              <a:rPr lang="tr-TR" dirty="0" err="1" smtClean="0"/>
              <a:t>iterasyon</a:t>
            </a:r>
            <a:r>
              <a:rPr lang="tr-TR" dirty="0" smtClean="0"/>
              <a:t> sayısına ulaşıncaya kadar Adım 2-3’ü tekrarla.</a:t>
            </a:r>
          </a:p>
          <a:p>
            <a:pPr algn="just"/>
            <a:r>
              <a:rPr lang="tr-TR" dirty="0" smtClean="0"/>
              <a:t>Adım 6: Bütün eğitim örnekleri için Adım 2-5’i tekrarla.</a:t>
            </a:r>
          </a:p>
          <a:p>
            <a:pPr algn="just"/>
            <a:r>
              <a:rPr lang="tr-TR" dirty="0" err="1" smtClean="0"/>
              <a:t>Nonlineer</a:t>
            </a:r>
            <a:r>
              <a:rPr lang="tr-TR" dirty="0" smtClean="0"/>
              <a:t> transfer fonksiyonlu tek-katmanlı model örüntü birleştirici veya sınıflandırıcı olarak kullanılabilir. Örnek örüntüler, özellik uzayında lineer olarak ayrılabiliyorsa bu model iyi çalışır.</a:t>
            </a:r>
          </a:p>
          <a:p>
            <a:pPr>
              <a:buNone/>
            </a:pPr>
            <a:endParaRPr lang="tr-TR" baseline="-25000" dirty="0"/>
          </a:p>
        </p:txBody>
      </p:sp>
      <p:pic>
        <p:nvPicPr>
          <p:cNvPr id="30722" name="Picture 2"/>
          <p:cNvPicPr>
            <a:picLocks noChangeAspect="1" noChangeArrowheads="1"/>
          </p:cNvPicPr>
          <p:nvPr/>
        </p:nvPicPr>
        <p:blipFill>
          <a:blip r:embed="rId2" cstate="print"/>
          <a:srcRect/>
          <a:stretch>
            <a:fillRect/>
          </a:stretch>
        </p:blipFill>
        <p:spPr bwMode="auto">
          <a:xfrm>
            <a:off x="5724128" y="1988840"/>
            <a:ext cx="3168352" cy="1585714"/>
          </a:xfrm>
          <a:prstGeom prst="rect">
            <a:avLst/>
          </a:prstGeom>
          <a:noFill/>
          <a:ln w="9525">
            <a:noFill/>
            <a:miter lim="800000"/>
            <a:headEnd/>
            <a:tailEnd/>
          </a:ln>
          <a:effectLst/>
        </p:spPr>
      </p:pic>
      <p:pic>
        <p:nvPicPr>
          <p:cNvPr id="30723" name="Picture 3"/>
          <p:cNvPicPr>
            <a:picLocks noChangeAspect="1" noChangeArrowheads="1"/>
          </p:cNvPicPr>
          <p:nvPr/>
        </p:nvPicPr>
        <p:blipFill>
          <a:blip r:embed="rId3" cstate="print"/>
          <a:srcRect/>
          <a:stretch>
            <a:fillRect/>
          </a:stretch>
        </p:blipFill>
        <p:spPr bwMode="auto">
          <a:xfrm>
            <a:off x="1000100" y="3857628"/>
            <a:ext cx="2916239" cy="85725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62500" lnSpcReduction="20000"/>
          </a:bodyPr>
          <a:lstStyle/>
          <a:p>
            <a:pPr algn="just"/>
            <a:r>
              <a:rPr lang="tr-TR" i="1" dirty="0" smtClean="0"/>
              <a:t>Örnek 4.4:</a:t>
            </a:r>
            <a:r>
              <a:rPr lang="tr-TR" dirty="0" smtClean="0"/>
              <a:t> Model MATLAB </a:t>
            </a:r>
            <a:r>
              <a:rPr lang="tr-TR" dirty="0" err="1" smtClean="0"/>
              <a:t>nöral</a:t>
            </a:r>
            <a:r>
              <a:rPr lang="tr-TR" dirty="0" smtClean="0"/>
              <a:t> ağ </a:t>
            </a:r>
            <a:r>
              <a:rPr lang="tr-TR" dirty="0" err="1" smtClean="0"/>
              <a:t>toolbox’ı</a:t>
            </a:r>
            <a:r>
              <a:rPr lang="tr-TR" dirty="0" smtClean="0"/>
              <a:t> kullanılarak </a:t>
            </a:r>
            <a:r>
              <a:rPr lang="tr-TR" dirty="0" err="1" smtClean="0"/>
              <a:t>simüle</a:t>
            </a:r>
            <a:r>
              <a:rPr lang="tr-TR" dirty="0" smtClean="0"/>
              <a:t> edilmiştir. Model x ve </a:t>
            </a:r>
            <a:r>
              <a:rPr lang="tr-TR" dirty="0" err="1" smtClean="0"/>
              <a:t>y’yi</a:t>
            </a:r>
            <a:r>
              <a:rPr lang="tr-TR" dirty="0" smtClean="0"/>
              <a:t> giriş-çıkış vektörleri olarak alıp bir örüntü birleştirici olarak kullanmıştır. Bir nöronlu tek-katmanlı model </a:t>
            </a:r>
            <a:r>
              <a:rPr lang="tr-TR" dirty="0" err="1" smtClean="0"/>
              <a:t>simüle</a:t>
            </a:r>
            <a:r>
              <a:rPr lang="tr-TR" dirty="0" smtClean="0"/>
              <a:t> edilmiştir. Model </a:t>
            </a:r>
            <a:r>
              <a:rPr lang="tr-TR" dirty="0" err="1" smtClean="0"/>
              <a:t>rasgele</a:t>
            </a:r>
            <a:r>
              <a:rPr lang="tr-TR" dirty="0" smtClean="0"/>
              <a:t> w ve b değerleriyle başlatılmıştır. Giriş-çıkış vektörleri ve başlangıç değerleri şöyledir:</a:t>
            </a:r>
          </a:p>
          <a:p>
            <a:pPr algn="just">
              <a:buNone/>
            </a:pPr>
            <a:endParaRPr lang="tr-TR" i="1" dirty="0" smtClean="0"/>
          </a:p>
          <a:p>
            <a:pPr algn="just"/>
            <a:endParaRPr lang="tr-TR" dirty="0" smtClean="0"/>
          </a:p>
          <a:p>
            <a:pPr algn="just"/>
            <a:endParaRPr lang="tr-TR" dirty="0" smtClean="0"/>
          </a:p>
          <a:p>
            <a:pPr algn="just"/>
            <a:endParaRPr lang="tr-TR" dirty="0" smtClean="0"/>
          </a:p>
          <a:p>
            <a:pPr algn="just"/>
            <a:endParaRPr lang="tr-TR" dirty="0" smtClean="0"/>
          </a:p>
          <a:p>
            <a:pPr algn="just"/>
            <a:r>
              <a:rPr lang="tr-TR" dirty="0" smtClean="0"/>
              <a:t>Model anlatılan algoritma kullanılarak eğitilmiştir. Model 22 </a:t>
            </a:r>
            <a:r>
              <a:rPr lang="tr-TR" dirty="0" err="1" smtClean="0"/>
              <a:t>iterasyonda</a:t>
            </a:r>
            <a:r>
              <a:rPr lang="tr-TR" dirty="0" smtClean="0"/>
              <a:t> öğrenebilmiştir. W ağırlığı ve b </a:t>
            </a:r>
            <a:r>
              <a:rPr lang="tr-TR" dirty="0" err="1" smtClean="0"/>
              <a:t>biasının</a:t>
            </a:r>
            <a:r>
              <a:rPr lang="tr-TR" dirty="0" smtClean="0"/>
              <a:t> fonksiyonu olarak hata yüzeyi ve uygun şekil gösterimi Şekil 4.20’de gösterilmiştir. Minimum hatayı gösteren nokta da gösterilmiştir. Devire karşı </a:t>
            </a:r>
            <a:r>
              <a:rPr lang="tr-TR" dirty="0" err="1" smtClean="0"/>
              <a:t>mean</a:t>
            </a:r>
            <a:r>
              <a:rPr lang="tr-TR" dirty="0" smtClean="0"/>
              <a:t>-</a:t>
            </a:r>
            <a:r>
              <a:rPr lang="tr-TR" dirty="0" err="1" smtClean="0"/>
              <a:t>squarred</a:t>
            </a:r>
            <a:r>
              <a:rPr lang="tr-TR" dirty="0" smtClean="0"/>
              <a:t> hatanın grafiği Şekil 4.21’de gösterilmiştir. </a:t>
            </a:r>
          </a:p>
          <a:p>
            <a:pPr algn="just">
              <a:buNone/>
            </a:pPr>
            <a:endParaRPr lang="tr-TR" dirty="0" smtClean="0"/>
          </a:p>
          <a:p>
            <a:pPr algn="just"/>
            <a:r>
              <a:rPr lang="tr-TR" dirty="0" smtClean="0"/>
              <a:t>Yüzey gösterimi, ağın minimum değere ulaşmak için eğim düşüşü prosedürünü nasıl gerçekleştirdiğini göstermektedir. </a:t>
            </a:r>
            <a:endParaRPr lang="tr-TR" dirty="0"/>
          </a:p>
        </p:txBody>
      </p:sp>
      <p:pic>
        <p:nvPicPr>
          <p:cNvPr id="31746" name="Picture 2"/>
          <p:cNvPicPr>
            <a:picLocks noChangeAspect="1" noChangeArrowheads="1"/>
          </p:cNvPicPr>
          <p:nvPr/>
        </p:nvPicPr>
        <p:blipFill>
          <a:blip r:embed="rId2" cstate="print"/>
          <a:srcRect/>
          <a:stretch>
            <a:fillRect/>
          </a:stretch>
        </p:blipFill>
        <p:spPr bwMode="auto">
          <a:xfrm>
            <a:off x="1785918" y="2928934"/>
            <a:ext cx="3000396" cy="9286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32770" name="Picture 2"/>
          <p:cNvPicPr>
            <a:picLocks noChangeAspect="1" noChangeArrowheads="1"/>
          </p:cNvPicPr>
          <p:nvPr/>
        </p:nvPicPr>
        <p:blipFill>
          <a:blip r:embed="rId2" cstate="print"/>
          <a:srcRect/>
          <a:stretch>
            <a:fillRect/>
          </a:stretch>
        </p:blipFill>
        <p:spPr bwMode="auto">
          <a:xfrm>
            <a:off x="571472" y="2000240"/>
            <a:ext cx="3600450" cy="2838450"/>
          </a:xfrm>
          <a:prstGeom prst="rect">
            <a:avLst/>
          </a:prstGeom>
          <a:noFill/>
          <a:ln w="9525">
            <a:noFill/>
            <a:miter lim="800000"/>
            <a:headEnd/>
            <a:tailEnd/>
          </a:ln>
          <a:effectLst/>
        </p:spPr>
      </p:pic>
      <p:pic>
        <p:nvPicPr>
          <p:cNvPr id="32771" name="Picture 3"/>
          <p:cNvPicPr>
            <a:picLocks noChangeAspect="1" noChangeArrowheads="1"/>
          </p:cNvPicPr>
          <p:nvPr/>
        </p:nvPicPr>
        <p:blipFill>
          <a:blip r:embed="rId3" cstate="print"/>
          <a:srcRect/>
          <a:stretch>
            <a:fillRect/>
          </a:stretch>
        </p:blipFill>
        <p:spPr bwMode="auto">
          <a:xfrm>
            <a:off x="4643438" y="2071678"/>
            <a:ext cx="3630613" cy="29289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4.5. Geri Yayılım</a:t>
            </a:r>
            <a:endParaRPr lang="tr-TR" dirty="0"/>
          </a:p>
        </p:txBody>
      </p:sp>
      <p:sp>
        <p:nvSpPr>
          <p:cNvPr id="3" name="2 İçerik Yer Tutucusu"/>
          <p:cNvSpPr>
            <a:spLocks noGrp="1"/>
          </p:cNvSpPr>
          <p:nvPr>
            <p:ph idx="1"/>
          </p:nvPr>
        </p:nvSpPr>
        <p:spPr/>
        <p:txBody>
          <a:bodyPr>
            <a:normAutofit fontScale="92500" lnSpcReduction="10000"/>
          </a:bodyPr>
          <a:lstStyle/>
          <a:p>
            <a:pPr algn="just"/>
            <a:r>
              <a:rPr lang="tr-TR" b="1" dirty="0" err="1" smtClean="0"/>
              <a:t>Perseptron</a:t>
            </a:r>
            <a:r>
              <a:rPr lang="tr-TR" b="1" dirty="0" smtClean="0"/>
              <a:t> modeller sınıflar lineer olarak ayrılabildiği zaman uygundur. Geri yayılım ise, </a:t>
            </a:r>
            <a:r>
              <a:rPr lang="tr-TR" b="1" dirty="0" err="1" smtClean="0"/>
              <a:t>nonlineer</a:t>
            </a:r>
            <a:r>
              <a:rPr lang="tr-TR" b="1" dirty="0" smtClean="0"/>
              <a:t> ayrılabilir girişler için uygundur.  </a:t>
            </a:r>
            <a:r>
              <a:rPr lang="tr-TR" dirty="0" smtClean="0"/>
              <a:t>Geri yayılım yoluyla öğrenme giriş ve çıkış vektörlerinin sunumunu ihtiva eder. Verilen vektör için gerçek çıkış, hedef çıkışla karşılaştırılır. Eğer bir fark yoksa hiçbir ağırlık değişime uğratılmaz. Bir fark görüldüğü durumda ise, farkı azaltmak için ağırlıklar ayarlanır. </a:t>
            </a:r>
          </a:p>
          <a:p>
            <a:pPr algn="just">
              <a:buNone/>
            </a:pPr>
            <a:endParaRPr lang="tr-TR" dirty="0" smtClean="0"/>
          </a:p>
          <a:p>
            <a:pPr algn="just"/>
            <a:r>
              <a:rPr lang="tr-TR" dirty="0" smtClean="0"/>
              <a:t>Bu öğrenme metodu, genellikle </a:t>
            </a:r>
            <a:r>
              <a:rPr lang="tr-TR" dirty="0" err="1" smtClean="0"/>
              <a:t>gradient</a:t>
            </a:r>
            <a:r>
              <a:rPr lang="tr-TR" dirty="0" smtClean="0"/>
              <a:t> arama tekniği kullanır. Bu teknik, istenen çıkışla gerçek çıkış arasındaki maliyet fonksiyonunu minimize eder. </a:t>
            </a:r>
            <a:endParaRPr lang="tr-T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pPr algn="just"/>
            <a:r>
              <a:rPr lang="tr-TR" sz="2000" dirty="0" smtClean="0"/>
              <a:t>Eşik değerleri ve ağırlıkları </a:t>
            </a:r>
            <a:r>
              <a:rPr lang="tr-TR" sz="2000" dirty="0" err="1" smtClean="0"/>
              <a:t>rasgele</a:t>
            </a:r>
            <a:r>
              <a:rPr lang="tr-TR" sz="2000" dirty="0" smtClean="0"/>
              <a:t> ayarlayarak, geri yayılım ağları başlatılır ve ağırlıklar ortalama kare hatasını minimize edecek her </a:t>
            </a:r>
            <a:r>
              <a:rPr lang="tr-TR" sz="2000" dirty="0" err="1" smtClean="0"/>
              <a:t>iterasyonla</a:t>
            </a:r>
            <a:r>
              <a:rPr lang="tr-TR" sz="2000" dirty="0" smtClean="0"/>
              <a:t> güncellenir. Örnek olarak, Şekil 4.22 üç katmanlı ileri yönlü ağı göstermektedir. L</a:t>
            </a:r>
            <a:r>
              <a:rPr lang="tr-TR" sz="2000" baseline="-25000" dirty="0" smtClean="0"/>
              <a:t>1</a:t>
            </a:r>
            <a:r>
              <a:rPr lang="tr-TR" sz="2000" dirty="0" smtClean="0"/>
              <a:t> katmanındaki birimler dağıtım noktaları olarak görev yaparlar. L</a:t>
            </a:r>
            <a:r>
              <a:rPr lang="tr-TR" sz="2000" baseline="-25000" dirty="0" smtClean="0"/>
              <a:t>2</a:t>
            </a:r>
            <a:r>
              <a:rPr lang="tr-TR" sz="2000" dirty="0" smtClean="0"/>
              <a:t> ve L</a:t>
            </a:r>
            <a:r>
              <a:rPr lang="tr-TR" sz="2000" baseline="-25000" dirty="0" smtClean="0"/>
              <a:t>3</a:t>
            </a:r>
            <a:r>
              <a:rPr lang="tr-TR" sz="2000" dirty="0" smtClean="0"/>
              <a:t> katmanındaki her bir nöron ise </a:t>
            </a:r>
            <a:r>
              <a:rPr lang="tr-TR" sz="2000" dirty="0" err="1" smtClean="0"/>
              <a:t>ağırlıklandırılmış</a:t>
            </a:r>
            <a:r>
              <a:rPr lang="tr-TR" sz="2000" dirty="0" smtClean="0"/>
              <a:t>  girişleri toplar ve uygun çıkışı üretir. </a:t>
            </a:r>
            <a:endParaRPr lang="tr-TR" sz="2000" dirty="0"/>
          </a:p>
        </p:txBody>
      </p:sp>
      <p:pic>
        <p:nvPicPr>
          <p:cNvPr id="33794" name="Picture 2"/>
          <p:cNvPicPr>
            <a:picLocks noChangeAspect="1" noChangeArrowheads="1"/>
          </p:cNvPicPr>
          <p:nvPr/>
        </p:nvPicPr>
        <p:blipFill>
          <a:blip r:embed="rId2" cstate="print"/>
          <a:srcRect/>
          <a:stretch>
            <a:fillRect/>
          </a:stretch>
        </p:blipFill>
        <p:spPr bwMode="auto">
          <a:xfrm>
            <a:off x="2786050" y="3929066"/>
            <a:ext cx="3643338" cy="261778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92500" lnSpcReduction="10000"/>
          </a:bodyPr>
          <a:lstStyle/>
          <a:p>
            <a:pPr algn="just"/>
            <a:r>
              <a:rPr lang="tr-TR" sz="2200" dirty="0" smtClean="0"/>
              <a:t>Üç katmanlı geri yayılım öğrenme algoritması şu adımlarla gerçekleştirilir.</a:t>
            </a:r>
          </a:p>
          <a:p>
            <a:pPr algn="just"/>
            <a:r>
              <a:rPr lang="tr-TR" sz="2200" dirty="0" smtClean="0"/>
              <a:t>Adım 1: Ağırlıklar başlat. L</a:t>
            </a:r>
            <a:r>
              <a:rPr lang="tr-TR" sz="2200" baseline="-25000" dirty="0" smtClean="0"/>
              <a:t>1</a:t>
            </a:r>
            <a:r>
              <a:rPr lang="tr-TR" sz="2200" dirty="0" smtClean="0"/>
              <a:t>, L</a:t>
            </a:r>
            <a:r>
              <a:rPr lang="tr-TR" sz="2200" baseline="-25000" dirty="0" smtClean="0"/>
              <a:t>2</a:t>
            </a:r>
            <a:r>
              <a:rPr lang="tr-TR" sz="2200" dirty="0" smtClean="0"/>
              <a:t> ve L</a:t>
            </a:r>
            <a:r>
              <a:rPr lang="tr-TR" sz="2200" baseline="-25000" dirty="0" smtClean="0"/>
              <a:t>2</a:t>
            </a:r>
            <a:r>
              <a:rPr lang="tr-TR" sz="2200" dirty="0" smtClean="0"/>
              <a:t>, L</a:t>
            </a:r>
            <a:r>
              <a:rPr lang="tr-TR" sz="2200" baseline="-25000" dirty="0" smtClean="0"/>
              <a:t>3</a:t>
            </a:r>
            <a:r>
              <a:rPr lang="tr-TR" sz="2200" dirty="0" smtClean="0"/>
              <a:t> katmanlar arasındaki ağırlıklar küçük </a:t>
            </a:r>
            <a:r>
              <a:rPr lang="tr-TR" sz="2200" dirty="0" err="1" smtClean="0"/>
              <a:t>rasgele</a:t>
            </a:r>
            <a:r>
              <a:rPr lang="tr-TR" sz="2200" dirty="0" smtClean="0"/>
              <a:t> değerlere ayarla. n,m ve l sırasıyla L</a:t>
            </a:r>
            <a:r>
              <a:rPr lang="tr-TR" sz="2200" baseline="-25000" dirty="0" smtClean="0"/>
              <a:t>1</a:t>
            </a:r>
            <a:r>
              <a:rPr lang="tr-TR" sz="2200" dirty="0" smtClean="0"/>
              <a:t>, L</a:t>
            </a:r>
            <a:r>
              <a:rPr lang="tr-TR" sz="2200" baseline="-25000" dirty="0" smtClean="0"/>
              <a:t>2</a:t>
            </a:r>
            <a:r>
              <a:rPr lang="tr-TR" sz="2200" dirty="0" smtClean="0"/>
              <a:t>, L</a:t>
            </a:r>
            <a:r>
              <a:rPr lang="tr-TR" sz="2200" baseline="-25000" dirty="0" smtClean="0"/>
              <a:t>3 </a:t>
            </a:r>
            <a:r>
              <a:rPr lang="tr-TR" sz="2200" dirty="0" smtClean="0"/>
              <a:t>katmanlarındaki birimlerin sayısını temsil eder.</a:t>
            </a:r>
          </a:p>
          <a:p>
            <a:pPr algn="just"/>
            <a:r>
              <a:rPr lang="tr-TR" sz="2200" dirty="0" smtClean="0"/>
              <a:t>Adım 2: Sürekli-değerli giriş vektörü x=(x</a:t>
            </a:r>
            <a:r>
              <a:rPr lang="tr-TR" sz="2200" baseline="-25000" dirty="0" smtClean="0"/>
              <a:t>1</a:t>
            </a:r>
            <a:r>
              <a:rPr lang="tr-TR" sz="2200" dirty="0" smtClean="0"/>
              <a:t>,x</a:t>
            </a:r>
            <a:r>
              <a:rPr lang="tr-TR" sz="2200" baseline="-25000" dirty="0" smtClean="0"/>
              <a:t>2</a:t>
            </a:r>
            <a:r>
              <a:rPr lang="tr-TR" sz="2200" dirty="0" smtClean="0"/>
              <a:t>,…,</a:t>
            </a:r>
            <a:r>
              <a:rPr lang="tr-TR" sz="2200" dirty="0" err="1" smtClean="0"/>
              <a:t>x</a:t>
            </a:r>
            <a:r>
              <a:rPr lang="tr-TR" sz="2200" baseline="-25000" dirty="0" err="1" smtClean="0"/>
              <a:t>n</a:t>
            </a:r>
            <a:r>
              <a:rPr lang="tr-TR" sz="2200" dirty="0" smtClean="0"/>
              <a:t>)</a:t>
            </a:r>
            <a:r>
              <a:rPr lang="tr-TR" sz="2200" baseline="30000" dirty="0" smtClean="0"/>
              <a:t>T</a:t>
            </a:r>
            <a:r>
              <a:rPr lang="tr-TR" sz="2200" dirty="0" smtClean="0"/>
              <a:t> L</a:t>
            </a:r>
            <a:r>
              <a:rPr lang="tr-TR" sz="2200" baseline="-25000" dirty="0" smtClean="0"/>
              <a:t>1 </a:t>
            </a:r>
            <a:r>
              <a:rPr lang="tr-TR" sz="2200" dirty="0" smtClean="0"/>
              <a:t>katmanına ver ve L</a:t>
            </a:r>
            <a:r>
              <a:rPr lang="tr-TR" sz="2200" baseline="-25000" dirty="0" smtClean="0"/>
              <a:t>3</a:t>
            </a:r>
            <a:r>
              <a:rPr lang="tr-TR" sz="2200" dirty="0" smtClean="0"/>
              <a:t> katmanındaki çıkış vektörü o=(o</a:t>
            </a:r>
            <a:r>
              <a:rPr lang="tr-TR" sz="2200" baseline="-25000" dirty="0" smtClean="0"/>
              <a:t>1</a:t>
            </a:r>
            <a:r>
              <a:rPr lang="tr-TR" sz="2200" dirty="0" smtClean="0"/>
              <a:t>,o</a:t>
            </a:r>
            <a:r>
              <a:rPr lang="tr-TR" sz="2200" baseline="-25000" dirty="0" smtClean="0"/>
              <a:t>2</a:t>
            </a:r>
            <a:r>
              <a:rPr lang="tr-TR" sz="2200" dirty="0" smtClean="0"/>
              <a:t>,…,o</a:t>
            </a:r>
            <a:r>
              <a:rPr lang="tr-TR" sz="2200" baseline="-25000" dirty="0" smtClean="0"/>
              <a:t>n</a:t>
            </a:r>
            <a:r>
              <a:rPr lang="tr-TR" sz="2200" dirty="0" smtClean="0"/>
              <a:t>)</a:t>
            </a:r>
            <a:r>
              <a:rPr lang="tr-TR" sz="2200" baseline="30000" dirty="0" smtClean="0"/>
              <a:t>T</a:t>
            </a:r>
            <a:r>
              <a:rPr lang="tr-TR" sz="2200" dirty="0" smtClean="0"/>
              <a:t> elde et. o vektörünü elde etmek için katman katman hesaplama L2’den başlanarak yapılır. L</a:t>
            </a:r>
            <a:r>
              <a:rPr lang="tr-TR" sz="2200" baseline="-25000" dirty="0" smtClean="0"/>
              <a:t>2</a:t>
            </a:r>
            <a:r>
              <a:rPr lang="tr-TR" sz="2200" dirty="0" smtClean="0"/>
              <a:t> katmanındaki her bir nöronun değerini </a:t>
            </a:r>
            <a:r>
              <a:rPr lang="tr-TR" sz="2200" dirty="0" err="1" smtClean="0"/>
              <a:t>ağırlıklandırılmış</a:t>
            </a:r>
            <a:r>
              <a:rPr lang="tr-TR" sz="2200" dirty="0" smtClean="0"/>
              <a:t> girişlerinin toplamı olarak hesapla.  Ağ girişini F aktivasyon fonksiyonundan geçir ve L</a:t>
            </a:r>
            <a:r>
              <a:rPr lang="tr-TR" sz="2200" baseline="-25000" dirty="0" smtClean="0"/>
              <a:t>2</a:t>
            </a:r>
            <a:r>
              <a:rPr lang="tr-TR" sz="2200" dirty="0" smtClean="0"/>
              <a:t> katmanındaki her nöron için çıkış değeri üret. L</a:t>
            </a:r>
            <a:r>
              <a:rPr lang="tr-TR" sz="2200" baseline="-25000" dirty="0" smtClean="0"/>
              <a:t>2</a:t>
            </a:r>
            <a:r>
              <a:rPr lang="tr-TR" sz="2200" dirty="0" smtClean="0"/>
              <a:t> katmanındaki nöronların çıkışı, L</a:t>
            </a:r>
            <a:r>
              <a:rPr lang="tr-TR" sz="2200" baseline="-25000" dirty="0" smtClean="0"/>
              <a:t>3</a:t>
            </a:r>
            <a:r>
              <a:rPr lang="tr-TR" sz="2200" dirty="0" smtClean="0"/>
              <a:t> katmanındaki nöronlar için giriştir. Süreci L</a:t>
            </a:r>
            <a:r>
              <a:rPr lang="tr-TR" sz="2200" baseline="-25000" dirty="0" smtClean="0"/>
              <a:t>3</a:t>
            </a:r>
            <a:r>
              <a:rPr lang="tr-TR" sz="2200" dirty="0" smtClean="0"/>
              <a:t> katmanındaki o çıkış vektörünü elde etmek için tekrarla.L</a:t>
            </a:r>
            <a:r>
              <a:rPr lang="tr-TR" sz="2200" baseline="-25000" dirty="0" smtClean="0"/>
              <a:t>2</a:t>
            </a:r>
            <a:r>
              <a:rPr lang="tr-TR" sz="2200" dirty="0" smtClean="0"/>
              <a:t>’deki birimlerin ağ girişi eşitlik 4.50’de verilmiştir.</a:t>
            </a:r>
          </a:p>
          <a:p>
            <a:pPr algn="just">
              <a:buNone/>
            </a:pPr>
            <a:endParaRPr lang="tr-TR" dirty="0"/>
          </a:p>
        </p:txBody>
      </p:sp>
      <p:pic>
        <p:nvPicPr>
          <p:cNvPr id="34818" name="Picture 2"/>
          <p:cNvPicPr>
            <a:picLocks noChangeAspect="1" noChangeArrowheads="1"/>
          </p:cNvPicPr>
          <p:nvPr/>
        </p:nvPicPr>
        <p:blipFill>
          <a:blip r:embed="rId2" cstate="print"/>
          <a:srcRect/>
          <a:stretch>
            <a:fillRect/>
          </a:stretch>
        </p:blipFill>
        <p:spPr bwMode="auto">
          <a:xfrm>
            <a:off x="2714612" y="6000768"/>
            <a:ext cx="3000396" cy="714380"/>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r>
              <a:rPr lang="tr-TR" sz="2000" dirty="0" smtClean="0"/>
              <a:t>Çıkış vektörünün bileşenleri</a:t>
            </a:r>
          </a:p>
          <a:p>
            <a:pPr>
              <a:buNone/>
            </a:pPr>
            <a:endParaRPr lang="tr-TR" sz="2000" dirty="0" smtClean="0"/>
          </a:p>
          <a:p>
            <a:pPr algn="just"/>
            <a:endParaRPr lang="tr-TR" sz="2000" dirty="0" smtClean="0"/>
          </a:p>
          <a:p>
            <a:pPr algn="just"/>
            <a:r>
              <a:rPr lang="tr-TR" sz="2000" dirty="0" smtClean="0"/>
              <a:t>L3’teki birimler için çıkışlar benzer eşitlikler kullanılarak elde edilir.</a:t>
            </a:r>
          </a:p>
          <a:p>
            <a:pPr algn="just"/>
            <a:r>
              <a:rPr lang="tr-TR" sz="2000" dirty="0" smtClean="0"/>
              <a:t>Adım 3: Ağırlıklardaki değişimleri hesapla. Bunu yapmak için o vektörünü hedef d vektörüyle kıyaslanır. İki vektör arasındaki hatayı elde et. Ağırlıkları güncellenmesi için kullanılan ∆</a:t>
            </a:r>
            <a:r>
              <a:rPr lang="tr-TR" sz="2000" dirty="0" err="1" smtClean="0"/>
              <a:t>w</a:t>
            </a:r>
            <a:r>
              <a:rPr lang="tr-TR" sz="2000" baseline="-25000" dirty="0" err="1" smtClean="0"/>
              <a:t>ij</a:t>
            </a:r>
            <a:r>
              <a:rPr lang="tr-TR" sz="2000" baseline="-25000" dirty="0" smtClean="0"/>
              <a:t> </a:t>
            </a:r>
            <a:r>
              <a:rPr lang="tr-TR" sz="2000" dirty="0" smtClean="0"/>
              <a:t>gerekli değişimleri yapmak maksadıyla geri yönlü yayımlanır.</a:t>
            </a:r>
          </a:p>
          <a:p>
            <a:pPr algn="just"/>
            <a:r>
              <a:rPr lang="tr-TR" sz="2000" dirty="0" smtClean="0"/>
              <a:t>L2 ve L3 arsındaki ağırlıklar için                                 ,  </a:t>
            </a:r>
          </a:p>
          <a:p>
            <a:pPr algn="just">
              <a:buNone/>
            </a:pPr>
            <a:endParaRPr lang="tr-TR" baseline="-25000" dirty="0"/>
          </a:p>
        </p:txBody>
      </p:sp>
      <p:pic>
        <p:nvPicPr>
          <p:cNvPr id="35842" name="Picture 2"/>
          <p:cNvPicPr>
            <a:picLocks noChangeAspect="1" noChangeArrowheads="1"/>
          </p:cNvPicPr>
          <p:nvPr/>
        </p:nvPicPr>
        <p:blipFill>
          <a:blip r:embed="rId2" cstate="print"/>
          <a:srcRect/>
          <a:stretch>
            <a:fillRect/>
          </a:stretch>
        </p:blipFill>
        <p:spPr bwMode="auto">
          <a:xfrm>
            <a:off x="1763688" y="2276872"/>
            <a:ext cx="4248472" cy="792088"/>
          </a:xfrm>
          <a:prstGeom prst="rect">
            <a:avLst/>
          </a:prstGeom>
          <a:noFill/>
          <a:ln w="9525">
            <a:noFill/>
            <a:miter lim="800000"/>
            <a:headEnd/>
            <a:tailEnd/>
          </a:ln>
          <a:effectLst/>
        </p:spPr>
      </p:pic>
      <p:pic>
        <p:nvPicPr>
          <p:cNvPr id="35843" name="Picture 3"/>
          <p:cNvPicPr>
            <a:picLocks noChangeAspect="1" noChangeArrowheads="1"/>
          </p:cNvPicPr>
          <p:nvPr/>
        </p:nvPicPr>
        <p:blipFill>
          <a:blip r:embed="rId3" cstate="print"/>
          <a:srcRect/>
          <a:stretch>
            <a:fillRect/>
          </a:stretch>
        </p:blipFill>
        <p:spPr bwMode="auto">
          <a:xfrm>
            <a:off x="5508104" y="4941168"/>
            <a:ext cx="1584176" cy="792088"/>
          </a:xfrm>
          <a:prstGeom prst="rect">
            <a:avLst/>
          </a:prstGeom>
          <a:noFill/>
          <a:ln w="9525">
            <a:noFill/>
            <a:miter lim="800000"/>
            <a:headEnd/>
            <a:tailEnd/>
          </a:ln>
          <a:effectLst/>
        </p:spPr>
      </p:pic>
      <p:pic>
        <p:nvPicPr>
          <p:cNvPr id="35844" name="Picture 4"/>
          <p:cNvPicPr>
            <a:picLocks noChangeAspect="1" noChangeArrowheads="1"/>
          </p:cNvPicPr>
          <p:nvPr/>
        </p:nvPicPr>
        <p:blipFill>
          <a:blip r:embed="rId4" cstate="print"/>
          <a:srcRect/>
          <a:stretch>
            <a:fillRect/>
          </a:stretch>
        </p:blipFill>
        <p:spPr bwMode="auto">
          <a:xfrm>
            <a:off x="827584" y="5085184"/>
            <a:ext cx="3704707" cy="1512168"/>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lnSpcReduction="10000"/>
          </a:bodyPr>
          <a:lstStyle/>
          <a:p>
            <a:pPr algn="just"/>
            <a:r>
              <a:rPr lang="tr-TR" dirty="0" err="1" smtClean="0"/>
              <a:t>Nöral</a:t>
            </a:r>
            <a:r>
              <a:rPr lang="tr-TR" dirty="0" smtClean="0"/>
              <a:t> ağlar, eğitim örneklerinden öğrenir ve 1950lerden beri örüntü tanıma için kullanılmaktadır(</a:t>
            </a:r>
            <a:r>
              <a:rPr lang="tr-TR" dirty="0" err="1" smtClean="0"/>
              <a:t>Rosenblatt</a:t>
            </a:r>
            <a:r>
              <a:rPr lang="tr-TR" dirty="0" smtClean="0"/>
              <a:t>, 1958,1962). </a:t>
            </a:r>
            <a:r>
              <a:rPr lang="tr-TR" dirty="0" err="1" smtClean="0"/>
              <a:t>Perseptron</a:t>
            </a:r>
            <a:r>
              <a:rPr lang="tr-TR" dirty="0" smtClean="0"/>
              <a:t> ve geri beslemeli öğrenme algoritmalı ileri-beslemeli ağlar gibi </a:t>
            </a:r>
            <a:r>
              <a:rPr lang="tr-TR" dirty="0" err="1" smtClean="0"/>
              <a:t>nöral</a:t>
            </a:r>
            <a:r>
              <a:rPr lang="tr-TR" dirty="0" smtClean="0"/>
              <a:t> ağlar yönetilebilir sınıflandırıcılar olarak kullanılmıştır. </a:t>
            </a:r>
            <a:r>
              <a:rPr lang="tr-TR" dirty="0" err="1" smtClean="0"/>
              <a:t>Perseptron</a:t>
            </a:r>
            <a:r>
              <a:rPr lang="tr-TR" dirty="0" smtClean="0"/>
              <a:t> modelleri ödül ve ceza kavramlarını kullanır. 1960’ın sonlarında, ilk tek-katmanlı </a:t>
            </a:r>
            <a:r>
              <a:rPr lang="tr-TR" dirty="0" err="1" smtClean="0"/>
              <a:t>perseptron</a:t>
            </a:r>
            <a:r>
              <a:rPr lang="tr-TR" dirty="0" smtClean="0"/>
              <a:t> modellerinin sınırlı kapasitesine bağlı olarak </a:t>
            </a:r>
            <a:r>
              <a:rPr lang="tr-TR" dirty="0" err="1" smtClean="0"/>
              <a:t>nöral</a:t>
            </a:r>
            <a:r>
              <a:rPr lang="tr-TR" dirty="0" smtClean="0"/>
              <a:t> ağlardaki işlemler yavaşlamıştır(</a:t>
            </a:r>
            <a:r>
              <a:rPr lang="tr-TR" dirty="0" err="1" smtClean="0"/>
              <a:t>Minsky</a:t>
            </a:r>
            <a:r>
              <a:rPr lang="tr-TR" dirty="0" smtClean="0"/>
              <a:t> ve </a:t>
            </a:r>
            <a:r>
              <a:rPr lang="tr-TR" dirty="0" err="1" smtClean="0"/>
              <a:t>Papert</a:t>
            </a:r>
            <a:r>
              <a:rPr lang="tr-TR" dirty="0" smtClean="0"/>
              <a:t>, 1969). Bugün, birçok sayıda iyi-geliştirilmiş teoriler ve çok katmanlı </a:t>
            </a:r>
            <a:r>
              <a:rPr lang="tr-TR" dirty="0" err="1" smtClean="0"/>
              <a:t>nöral</a:t>
            </a:r>
            <a:r>
              <a:rPr lang="tr-TR" dirty="0" smtClean="0"/>
              <a:t> ağ modelleri için öğrenme algoritmaları mevcuttur.</a:t>
            </a:r>
            <a:endParaRPr lang="tr-TR"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pPr algn="just"/>
            <a:r>
              <a:rPr lang="el-GR" sz="2000" dirty="0" smtClean="0"/>
              <a:t>α</a:t>
            </a:r>
            <a:r>
              <a:rPr lang="tr-TR" sz="2000" dirty="0" smtClean="0"/>
              <a:t> eğitim oran katsayısı, </a:t>
            </a:r>
            <a:r>
              <a:rPr lang="tr-TR" sz="2000" dirty="0" err="1" smtClean="0"/>
              <a:t>o</a:t>
            </a:r>
            <a:r>
              <a:rPr lang="tr-TR" sz="2000" baseline="-25000" dirty="0" err="1" smtClean="0"/>
              <a:t>j</a:t>
            </a:r>
            <a:r>
              <a:rPr lang="tr-TR" sz="2000" dirty="0" smtClean="0"/>
              <a:t> L</a:t>
            </a:r>
            <a:r>
              <a:rPr lang="tr-TR" sz="2000" baseline="-25000" dirty="0" smtClean="0"/>
              <a:t>2</a:t>
            </a:r>
            <a:r>
              <a:rPr lang="tr-TR" sz="2000" dirty="0" smtClean="0"/>
              <a:t> katmanındaki j nöronunun çıkışıdır.</a:t>
            </a:r>
          </a:p>
          <a:p>
            <a:pPr algn="just">
              <a:buNone/>
            </a:pPr>
            <a:endParaRPr lang="tr-TR" sz="2000" dirty="0" smtClean="0"/>
          </a:p>
          <a:p>
            <a:pPr algn="just"/>
            <a:endParaRPr lang="tr-TR" sz="2000" dirty="0" smtClean="0"/>
          </a:p>
          <a:p>
            <a:pPr algn="just"/>
            <a:r>
              <a:rPr lang="tr-TR" sz="2000" dirty="0" smtClean="0"/>
              <a:t>Eşitlik 4.53 deki </a:t>
            </a:r>
            <a:r>
              <a:rPr lang="tr-TR" sz="2000" dirty="0" err="1" smtClean="0"/>
              <a:t>o</a:t>
            </a:r>
            <a:r>
              <a:rPr lang="tr-TR" sz="2000" baseline="-25000" dirty="0" err="1" smtClean="0"/>
              <a:t>i</a:t>
            </a:r>
            <a:r>
              <a:rPr lang="tr-TR" sz="2000" dirty="0" smtClean="0"/>
              <a:t> L</a:t>
            </a:r>
            <a:r>
              <a:rPr lang="tr-TR" sz="2000" baseline="-25000" dirty="0" smtClean="0"/>
              <a:t>3</a:t>
            </a:r>
            <a:r>
              <a:rPr lang="tr-TR" sz="2000" dirty="0" smtClean="0"/>
              <a:t> katmanındaki i nöronunun gerçek çıkışını temsil ederken, </a:t>
            </a:r>
            <a:r>
              <a:rPr lang="tr-TR" sz="2000" dirty="0" err="1" smtClean="0"/>
              <a:t>d</a:t>
            </a:r>
            <a:r>
              <a:rPr lang="tr-TR" sz="2000" baseline="-25000" dirty="0" err="1" smtClean="0"/>
              <a:t>i</a:t>
            </a:r>
            <a:r>
              <a:rPr lang="tr-TR" sz="2000" dirty="0" smtClean="0"/>
              <a:t> ise L</a:t>
            </a:r>
            <a:r>
              <a:rPr lang="tr-TR" sz="2000" baseline="-25000" dirty="0" smtClean="0"/>
              <a:t>3</a:t>
            </a:r>
            <a:r>
              <a:rPr lang="tr-TR" sz="2000" dirty="0" smtClean="0"/>
              <a:t> katmanındaki i nöronunun arzu edilen çıkışını temsil etmektedir. L</a:t>
            </a:r>
            <a:r>
              <a:rPr lang="tr-TR" sz="2000" baseline="-25000" dirty="0" smtClean="0"/>
              <a:t>2</a:t>
            </a:r>
            <a:r>
              <a:rPr lang="tr-TR" sz="2000" dirty="0" smtClean="0"/>
              <a:t> katmanında arzu edilen bir hedef olmadığından Eşitlik 4.53 deki ifade L</a:t>
            </a:r>
            <a:r>
              <a:rPr lang="tr-TR" sz="2000" baseline="-25000" dirty="0" smtClean="0"/>
              <a:t>2</a:t>
            </a:r>
            <a:r>
              <a:rPr lang="tr-TR" sz="2000" dirty="0" smtClean="0"/>
              <a:t> için kullanılmaz.</a:t>
            </a:r>
          </a:p>
          <a:p>
            <a:pPr algn="just"/>
            <a:r>
              <a:rPr lang="tr-TR" sz="2000" b="1" dirty="0" smtClean="0"/>
              <a:t>Geri yayılım algoritması gizli katmanı çıkış hatası ile eğitilir.</a:t>
            </a:r>
          </a:p>
          <a:p>
            <a:pPr algn="just"/>
            <a:r>
              <a:rPr lang="tr-TR" sz="2000" dirty="0" smtClean="0"/>
              <a:t>L</a:t>
            </a:r>
            <a:r>
              <a:rPr lang="tr-TR" sz="2000" baseline="-25000" dirty="0" smtClean="0"/>
              <a:t>1</a:t>
            </a:r>
            <a:r>
              <a:rPr lang="tr-TR" sz="2000" dirty="0" smtClean="0"/>
              <a:t> ve L</a:t>
            </a:r>
            <a:r>
              <a:rPr lang="tr-TR" sz="2000" baseline="-25000" dirty="0" smtClean="0"/>
              <a:t>2</a:t>
            </a:r>
            <a:r>
              <a:rPr lang="tr-TR" sz="2000" dirty="0" smtClean="0"/>
              <a:t> katmanlarındaki ağırlıklar  </a:t>
            </a:r>
          </a:p>
          <a:p>
            <a:pPr algn="just"/>
            <a:endParaRPr lang="tr-TR" sz="2000" dirty="0" smtClean="0"/>
          </a:p>
          <a:p>
            <a:pPr algn="just"/>
            <a:endParaRPr lang="tr-TR" sz="2000" dirty="0" smtClean="0"/>
          </a:p>
          <a:p>
            <a:pPr algn="just">
              <a:buNone/>
            </a:pPr>
            <a:r>
              <a:rPr lang="tr-TR" sz="2000" dirty="0" smtClean="0"/>
              <a:t> ile  elde edilebilir.</a:t>
            </a:r>
            <a:endParaRPr lang="tr-TR" sz="2000" dirty="0"/>
          </a:p>
        </p:txBody>
      </p:sp>
      <p:pic>
        <p:nvPicPr>
          <p:cNvPr id="36866" name="Picture 2"/>
          <p:cNvPicPr>
            <a:picLocks noChangeAspect="1" noChangeArrowheads="1"/>
          </p:cNvPicPr>
          <p:nvPr/>
        </p:nvPicPr>
        <p:blipFill>
          <a:blip r:embed="rId2" cstate="print"/>
          <a:srcRect/>
          <a:stretch>
            <a:fillRect/>
          </a:stretch>
        </p:blipFill>
        <p:spPr bwMode="auto">
          <a:xfrm>
            <a:off x="1619672" y="2276872"/>
            <a:ext cx="3672408" cy="864096"/>
          </a:xfrm>
          <a:prstGeom prst="rect">
            <a:avLst/>
          </a:prstGeom>
          <a:noFill/>
          <a:ln w="9525">
            <a:noFill/>
            <a:miter lim="800000"/>
            <a:headEnd/>
            <a:tailEnd/>
          </a:ln>
          <a:effectLst/>
        </p:spPr>
      </p:pic>
      <p:pic>
        <p:nvPicPr>
          <p:cNvPr id="36867" name="Picture 3"/>
          <p:cNvPicPr>
            <a:picLocks noChangeAspect="1" noChangeArrowheads="1"/>
          </p:cNvPicPr>
          <p:nvPr/>
        </p:nvPicPr>
        <p:blipFill>
          <a:blip r:embed="rId3" cstate="print"/>
          <a:srcRect/>
          <a:stretch>
            <a:fillRect/>
          </a:stretch>
        </p:blipFill>
        <p:spPr bwMode="auto">
          <a:xfrm>
            <a:off x="4860032" y="4725144"/>
            <a:ext cx="3708096" cy="1523568"/>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92500"/>
          </a:bodyPr>
          <a:lstStyle/>
          <a:p>
            <a:pPr>
              <a:buNone/>
            </a:pPr>
            <a:endParaRPr lang="tr-TR" dirty="0" smtClean="0"/>
          </a:p>
          <a:p>
            <a:pPr>
              <a:buNone/>
            </a:pPr>
            <a:endParaRPr lang="tr-TR" dirty="0" smtClean="0"/>
          </a:p>
          <a:p>
            <a:endParaRPr lang="tr-TR" dirty="0" smtClean="0"/>
          </a:p>
          <a:p>
            <a:pPr algn="just"/>
            <a:r>
              <a:rPr lang="tr-TR" dirty="0" smtClean="0"/>
              <a:t>β katsayısı eğitim oran katsayısını, </a:t>
            </a:r>
            <a:r>
              <a:rPr lang="tr-TR" dirty="0" err="1" smtClean="0"/>
              <a:t>o</a:t>
            </a:r>
            <a:r>
              <a:rPr lang="tr-TR" baseline="-25000" dirty="0" err="1" smtClean="0"/>
              <a:t>j</a:t>
            </a:r>
            <a:r>
              <a:rPr lang="tr-TR" dirty="0" smtClean="0"/>
              <a:t> L</a:t>
            </a:r>
            <a:r>
              <a:rPr lang="tr-TR" baseline="-25000" dirty="0" smtClean="0"/>
              <a:t>1</a:t>
            </a:r>
            <a:r>
              <a:rPr lang="tr-TR" dirty="0" smtClean="0"/>
              <a:t> deki j nöronunun çıkışını, </a:t>
            </a:r>
            <a:r>
              <a:rPr lang="tr-TR" dirty="0" err="1" smtClean="0"/>
              <a:t>o</a:t>
            </a:r>
            <a:r>
              <a:rPr lang="tr-TR" baseline="-25000" dirty="0" err="1" smtClean="0"/>
              <a:t>i</a:t>
            </a:r>
            <a:r>
              <a:rPr lang="tr-TR" dirty="0" smtClean="0"/>
              <a:t> L</a:t>
            </a:r>
            <a:r>
              <a:rPr lang="tr-TR" baseline="-25000" dirty="0" smtClean="0"/>
              <a:t>2</a:t>
            </a:r>
            <a:r>
              <a:rPr lang="tr-TR" dirty="0" smtClean="0"/>
              <a:t> deki i nöronunun çıkışını k indisli elemanlar ise L</a:t>
            </a:r>
            <a:r>
              <a:rPr lang="tr-TR" baseline="-25000" dirty="0" smtClean="0"/>
              <a:t>3</a:t>
            </a:r>
            <a:r>
              <a:rPr lang="tr-TR" dirty="0" smtClean="0"/>
              <a:t> deki birimleri temsil etmektedir.</a:t>
            </a:r>
          </a:p>
          <a:p>
            <a:pPr algn="just"/>
            <a:r>
              <a:rPr lang="tr-TR" dirty="0" smtClean="0"/>
              <a:t>Adım 4: Ağırlıkları güncelle. </a:t>
            </a:r>
          </a:p>
          <a:p>
            <a:pPr algn="just">
              <a:buNone/>
            </a:pPr>
            <a:endParaRPr lang="tr-TR" dirty="0" smtClean="0"/>
          </a:p>
          <a:p>
            <a:pPr algn="just"/>
            <a:r>
              <a:rPr lang="tr-TR" dirty="0" smtClean="0"/>
              <a:t>Buradaki </a:t>
            </a:r>
            <a:r>
              <a:rPr lang="tr-TR" dirty="0" err="1" smtClean="0"/>
              <a:t>w</a:t>
            </a:r>
            <a:r>
              <a:rPr lang="tr-TR" baseline="-25000" dirty="0" err="1" smtClean="0"/>
              <a:t>ij</a:t>
            </a:r>
            <a:r>
              <a:rPr lang="tr-TR" dirty="0" smtClean="0"/>
              <a:t>(k+1), n+1 </a:t>
            </a:r>
            <a:r>
              <a:rPr lang="tr-TR" dirty="0" err="1" smtClean="0"/>
              <a:t>iterasyondaki</a:t>
            </a:r>
            <a:r>
              <a:rPr lang="tr-TR" dirty="0" smtClean="0"/>
              <a:t> ağırlığı temsil etmektedir.</a:t>
            </a:r>
          </a:p>
          <a:p>
            <a:pPr algn="just">
              <a:buNone/>
            </a:pPr>
            <a:endParaRPr lang="tr-TR" dirty="0"/>
          </a:p>
        </p:txBody>
      </p:sp>
      <p:pic>
        <p:nvPicPr>
          <p:cNvPr id="37890" name="Picture 2"/>
          <p:cNvPicPr>
            <a:picLocks noChangeAspect="1" noChangeArrowheads="1"/>
          </p:cNvPicPr>
          <p:nvPr/>
        </p:nvPicPr>
        <p:blipFill>
          <a:blip r:embed="rId2" cstate="print"/>
          <a:srcRect/>
          <a:stretch>
            <a:fillRect/>
          </a:stretch>
        </p:blipFill>
        <p:spPr bwMode="auto">
          <a:xfrm>
            <a:off x="1000100" y="1928802"/>
            <a:ext cx="3357586" cy="1214446"/>
          </a:xfrm>
          <a:prstGeom prst="rect">
            <a:avLst/>
          </a:prstGeom>
          <a:noFill/>
          <a:ln w="9525">
            <a:noFill/>
            <a:miter lim="800000"/>
            <a:headEnd/>
            <a:tailEnd/>
          </a:ln>
          <a:effectLst/>
        </p:spPr>
      </p:pic>
      <p:pic>
        <p:nvPicPr>
          <p:cNvPr id="37891" name="Picture 3"/>
          <p:cNvPicPr>
            <a:picLocks noChangeAspect="1" noChangeArrowheads="1"/>
          </p:cNvPicPr>
          <p:nvPr/>
        </p:nvPicPr>
        <p:blipFill>
          <a:blip r:embed="rId3" cstate="print"/>
          <a:srcRect/>
          <a:stretch>
            <a:fillRect/>
          </a:stretch>
        </p:blipFill>
        <p:spPr bwMode="auto">
          <a:xfrm>
            <a:off x="4499992" y="4581128"/>
            <a:ext cx="4032448" cy="648072"/>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r>
              <a:rPr lang="tr-TR" dirty="0" smtClean="0"/>
              <a:t>Adım 5:                                              hatasını elde et.</a:t>
            </a:r>
          </a:p>
          <a:p>
            <a:pPr algn="just"/>
            <a:r>
              <a:rPr lang="tr-TR" dirty="0" smtClean="0"/>
              <a:t>Eğer E değeri </a:t>
            </a:r>
            <a:r>
              <a:rPr lang="el-GR" dirty="0" smtClean="0"/>
              <a:t>ε</a:t>
            </a:r>
            <a:r>
              <a:rPr lang="tr-TR" dirty="0" err="1" smtClean="0"/>
              <a:t>min</a:t>
            </a:r>
            <a:r>
              <a:rPr lang="tr-TR" dirty="0" smtClean="0"/>
              <a:t> değerinden daha büyük ise Adım 2-4’ü tekrarla. Aksi takdirde eğitim sürecini bitir.</a:t>
            </a:r>
          </a:p>
          <a:p>
            <a:pPr algn="just"/>
            <a:r>
              <a:rPr lang="tr-TR" dirty="0" smtClean="0"/>
              <a:t>Örnek 4.5: Bu örnekte,  üç katmanlı ileri yönlü geri yayılım öğrenmeli bir ağ ele alacağız. Ağın iki girişi, iki özelliği temsil eder, üç çıkış ise giriş örneklerinin sınıflandırıldığı üç sınıfı temsil eder. Eğitim örnekleri Tablo 4.5’te gösterilmektedir. Geri yayılım öğrenmesi safhasına bağlı ortalama kare hatası Şekil 4.23’te gösterilmektedir.</a:t>
            </a:r>
          </a:p>
        </p:txBody>
      </p:sp>
      <p:pic>
        <p:nvPicPr>
          <p:cNvPr id="38914" name="Picture 2"/>
          <p:cNvPicPr>
            <a:picLocks noChangeAspect="1" noChangeArrowheads="1"/>
          </p:cNvPicPr>
          <p:nvPr/>
        </p:nvPicPr>
        <p:blipFill>
          <a:blip r:embed="rId2" cstate="print"/>
          <a:srcRect/>
          <a:stretch>
            <a:fillRect/>
          </a:stretch>
        </p:blipFill>
        <p:spPr bwMode="auto">
          <a:xfrm>
            <a:off x="2123728" y="1844824"/>
            <a:ext cx="3456384" cy="72008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39938" name="Picture 2"/>
          <p:cNvPicPr>
            <a:picLocks noChangeAspect="1" noChangeArrowheads="1"/>
          </p:cNvPicPr>
          <p:nvPr/>
        </p:nvPicPr>
        <p:blipFill>
          <a:blip r:embed="rId2" cstate="print"/>
          <a:srcRect/>
          <a:stretch>
            <a:fillRect/>
          </a:stretch>
        </p:blipFill>
        <p:spPr bwMode="auto">
          <a:xfrm>
            <a:off x="1428728" y="721598"/>
            <a:ext cx="5929354" cy="551567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4.7. </a:t>
            </a:r>
            <a:r>
              <a:rPr lang="tr-TR" dirty="0" err="1" smtClean="0"/>
              <a:t>Kohonen</a:t>
            </a:r>
            <a:r>
              <a:rPr lang="tr-TR" dirty="0" smtClean="0"/>
              <a:t> Özellik Haritaları</a:t>
            </a:r>
            <a:endParaRPr lang="tr-TR" dirty="0"/>
          </a:p>
        </p:txBody>
      </p:sp>
      <p:sp>
        <p:nvSpPr>
          <p:cNvPr id="3" name="2 İçerik Yer Tutucusu"/>
          <p:cNvSpPr>
            <a:spLocks noGrp="1"/>
          </p:cNvSpPr>
          <p:nvPr>
            <p:ph idx="1"/>
          </p:nvPr>
        </p:nvSpPr>
        <p:spPr/>
        <p:txBody>
          <a:bodyPr>
            <a:normAutofit/>
          </a:bodyPr>
          <a:lstStyle/>
          <a:p>
            <a:pPr algn="just"/>
            <a:r>
              <a:rPr lang="tr-TR" sz="2000" dirty="0" smtClean="0"/>
              <a:t>Kendi kendini yapılandıran ağlar, yeni giriş dokularıyla kendilerini ayarlayabilirler.  </a:t>
            </a:r>
            <a:r>
              <a:rPr lang="tr-TR" sz="2000" dirty="0" err="1" smtClean="0"/>
              <a:t>Competitive</a:t>
            </a:r>
            <a:r>
              <a:rPr lang="tr-TR" sz="2000" dirty="0" smtClean="0"/>
              <a:t> </a:t>
            </a:r>
            <a:r>
              <a:rPr lang="tr-TR" sz="2000" dirty="0" err="1" smtClean="0"/>
              <a:t>learning</a:t>
            </a:r>
            <a:r>
              <a:rPr lang="tr-TR" sz="2000" dirty="0" smtClean="0"/>
              <a:t> gibi öğrenim paradigmalarıyla kendi kendini organize eden ağlar, eğiticisiz sınıflandırma için uygundur. Bunlardan biri </a:t>
            </a:r>
            <a:r>
              <a:rPr lang="tr-TR" sz="2000" dirty="0" err="1" smtClean="0"/>
              <a:t>Kohonen</a:t>
            </a:r>
            <a:r>
              <a:rPr lang="tr-TR" sz="2000" dirty="0" smtClean="0"/>
              <a:t> haritalarıdır. 1990 yılında </a:t>
            </a:r>
            <a:r>
              <a:rPr lang="tr-TR" sz="2000" dirty="0" err="1" smtClean="0"/>
              <a:t>Kohonen</a:t>
            </a:r>
            <a:r>
              <a:rPr lang="tr-TR" sz="2000" dirty="0" smtClean="0"/>
              <a:t> insan beynindeki önemli bir öğrenim mekanizmasının düzenli bir biçimde yerleşmiş nöronlar olduğunu söylemiştir.  Düzenli yerleşimdeki kasıt, nöronların yeni noktalara hareket etmesi anlamına gelmez.  </a:t>
            </a:r>
            <a:r>
              <a:rPr lang="tr-TR" sz="2000" dirty="0" err="1" smtClean="0"/>
              <a:t>Kohonen</a:t>
            </a:r>
            <a:r>
              <a:rPr lang="tr-TR" sz="2000" dirty="0" smtClean="0"/>
              <a:t> öğrenme </a:t>
            </a:r>
          </a:p>
          <a:p>
            <a:pPr algn="just">
              <a:buNone/>
            </a:pPr>
            <a:r>
              <a:rPr lang="tr-TR" sz="2000" dirty="0" smtClean="0"/>
              <a:t>	algoritması ortak giriş </a:t>
            </a:r>
          </a:p>
          <a:p>
            <a:pPr algn="just">
              <a:buNone/>
            </a:pPr>
            <a:r>
              <a:rPr lang="tr-TR" sz="2000" dirty="0" smtClean="0"/>
              <a:t>	düğümlerinden iki katmandaki </a:t>
            </a:r>
          </a:p>
          <a:p>
            <a:pPr algn="just">
              <a:buNone/>
            </a:pPr>
            <a:r>
              <a:rPr lang="tr-TR" sz="2000" dirty="0" smtClean="0"/>
              <a:t>	çıkış düğümlerine ağırlıkları </a:t>
            </a:r>
          </a:p>
          <a:p>
            <a:pPr algn="just">
              <a:buNone/>
            </a:pPr>
            <a:r>
              <a:rPr lang="tr-TR" sz="2000" dirty="0" smtClean="0"/>
              <a:t>	ayarlayarak bir özellik haritası oluşturur. </a:t>
            </a:r>
            <a:endParaRPr lang="tr-TR" sz="2000" dirty="0"/>
          </a:p>
        </p:txBody>
      </p:sp>
      <p:pic>
        <p:nvPicPr>
          <p:cNvPr id="40962" name="Picture 2"/>
          <p:cNvPicPr>
            <a:picLocks noChangeAspect="1" noChangeArrowheads="1"/>
          </p:cNvPicPr>
          <p:nvPr/>
        </p:nvPicPr>
        <p:blipFill>
          <a:blip r:embed="rId2" cstate="print"/>
          <a:srcRect/>
          <a:stretch>
            <a:fillRect/>
          </a:stretch>
        </p:blipFill>
        <p:spPr bwMode="auto">
          <a:xfrm>
            <a:off x="5214942" y="4071942"/>
            <a:ext cx="2922587" cy="2600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10000"/>
          </a:bodyPr>
          <a:lstStyle/>
          <a:p>
            <a:pPr algn="just"/>
            <a:r>
              <a:rPr lang="tr-TR" b="1" dirty="0" err="1" smtClean="0"/>
              <a:t>Kohonen</a:t>
            </a:r>
            <a:r>
              <a:rPr lang="tr-TR" b="1" dirty="0" smtClean="0"/>
              <a:t> ağları, klasik doku tanıma teknikleri üzerinde avantaj sağlar. Çünkü </a:t>
            </a:r>
            <a:r>
              <a:rPr lang="tr-TR" b="1" dirty="0" err="1" smtClean="0"/>
              <a:t>nöral</a:t>
            </a:r>
            <a:r>
              <a:rPr lang="tr-TR" b="1" dirty="0" smtClean="0"/>
              <a:t> ağ mimarisini paralel çalıştırabilir ve de bu doku ilişkili grafik  organizasyonu sağlar.</a:t>
            </a:r>
            <a:r>
              <a:rPr lang="tr-TR" dirty="0" smtClean="0"/>
              <a:t>  Ağın ilk katmanı giriş katmanıdır. İkinci katman ise rekabet katmanıdır ve iki boyutlu ızgara olarak organize eder. İki katman birbiriyle bağlantılıdır. Giriş katmanları L1 katmanına ardışıl verilir. </a:t>
            </a:r>
            <a:r>
              <a:rPr lang="tr-TR" dirty="0" err="1" smtClean="0"/>
              <a:t>Kohonen</a:t>
            </a:r>
            <a:r>
              <a:rPr lang="tr-TR" dirty="0" smtClean="0"/>
              <a:t> öğrenmesinde her birim giriş vektörlü ağırlık vektörünün nokta çıktısını hesaplar. En büyük nokta çıktılı birim kazanan olarak deklare edilir. </a:t>
            </a:r>
            <a:r>
              <a:rPr lang="tr-TR" b="1" dirty="0" smtClean="0"/>
              <a:t>Kazanan birim ve komşusu öğrenmeye izin verilen birimlerdir.</a:t>
            </a:r>
            <a:r>
              <a:rPr lang="tr-TR" dirty="0" smtClean="0"/>
              <a:t> </a:t>
            </a:r>
            <a:r>
              <a:rPr lang="tr-TR" dirty="0" err="1" smtClean="0"/>
              <a:t>Kohonen</a:t>
            </a:r>
            <a:r>
              <a:rPr lang="tr-TR" dirty="0" smtClean="0"/>
              <a:t> ağlarındaki öğrenme şöyle tanımlanır. </a:t>
            </a:r>
          </a:p>
          <a:p>
            <a:pPr algn="just">
              <a:buNone/>
            </a:pPr>
            <a:endParaRPr lang="tr-T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pPr algn="just"/>
            <a:r>
              <a:rPr lang="tr-TR" dirty="0" smtClean="0"/>
              <a:t>X giriş vektörünü, W  L</a:t>
            </a:r>
            <a:r>
              <a:rPr lang="tr-TR" baseline="-25000" dirty="0" smtClean="0"/>
              <a:t>1</a:t>
            </a:r>
            <a:r>
              <a:rPr lang="tr-TR" dirty="0" smtClean="0"/>
              <a:t> ve L</a:t>
            </a:r>
            <a:r>
              <a:rPr lang="tr-TR" baseline="-25000" dirty="0" smtClean="0"/>
              <a:t>2 </a:t>
            </a:r>
            <a:r>
              <a:rPr lang="tr-TR" dirty="0" smtClean="0"/>
              <a:t>katmanları için ağırlık matrisini </a:t>
            </a:r>
            <a:r>
              <a:rPr lang="tr-TR" dirty="0" err="1" smtClean="0"/>
              <a:t>w</a:t>
            </a:r>
            <a:r>
              <a:rPr lang="tr-TR" baseline="-25000" dirty="0" err="1" smtClean="0"/>
              <a:t>ij</a:t>
            </a:r>
            <a:r>
              <a:rPr lang="tr-TR" dirty="0" smtClean="0"/>
              <a:t> bağlantı gücünü temsil eder. </a:t>
            </a:r>
            <a:r>
              <a:rPr lang="tr-TR" dirty="0" err="1" smtClean="0"/>
              <a:t>Kohonen</a:t>
            </a:r>
            <a:r>
              <a:rPr lang="tr-TR" dirty="0" smtClean="0"/>
              <a:t> öğrenmesindeki ilk adım L</a:t>
            </a:r>
            <a:r>
              <a:rPr lang="tr-TR" baseline="-25000" dirty="0" smtClean="0"/>
              <a:t>2</a:t>
            </a:r>
            <a:r>
              <a:rPr lang="tr-TR" dirty="0" smtClean="0"/>
              <a:t> katmanındaki her bir birim için eşleşen değerleri hesaplamaktır. İ birimi için eşleşme değeri </a:t>
            </a:r>
          </a:p>
          <a:p>
            <a:pPr algn="just">
              <a:buNone/>
            </a:pPr>
            <a:endParaRPr lang="tr-TR" dirty="0" smtClean="0"/>
          </a:p>
          <a:p>
            <a:pPr algn="just"/>
            <a:r>
              <a:rPr lang="tr-TR" sz="2400" dirty="0" smtClean="0"/>
              <a:t>Buradaki en küçük eşleşme değeri rekabeti kazanır. Sonraki adım ağırlıkları güncellemektir.  Kazanan birime ve komsu birimlerine uyan ağırlıklar güncellenir. </a:t>
            </a:r>
            <a:r>
              <a:rPr lang="tr-TR" sz="2400" dirty="0" err="1" smtClean="0"/>
              <a:t>W</a:t>
            </a:r>
            <a:r>
              <a:rPr lang="tr-TR" sz="2400" baseline="-25000" dirty="0" err="1" smtClean="0"/>
              <a:t>ij</a:t>
            </a:r>
            <a:r>
              <a:rPr lang="tr-TR" sz="2400" dirty="0" err="1" smtClean="0"/>
              <a:t>’deki</a:t>
            </a:r>
            <a:r>
              <a:rPr lang="tr-TR" sz="2400" dirty="0" smtClean="0"/>
              <a:t> değişim </a:t>
            </a:r>
          </a:p>
          <a:p>
            <a:pPr algn="just">
              <a:buNone/>
            </a:pPr>
            <a:endParaRPr lang="tr-TR" dirty="0"/>
          </a:p>
        </p:txBody>
      </p:sp>
      <p:pic>
        <p:nvPicPr>
          <p:cNvPr id="41986" name="Picture 2"/>
          <p:cNvPicPr>
            <a:picLocks noChangeAspect="1" noChangeArrowheads="1"/>
          </p:cNvPicPr>
          <p:nvPr/>
        </p:nvPicPr>
        <p:blipFill>
          <a:blip r:embed="rId2" cstate="print"/>
          <a:srcRect/>
          <a:stretch>
            <a:fillRect/>
          </a:stretch>
        </p:blipFill>
        <p:spPr bwMode="auto">
          <a:xfrm>
            <a:off x="3500430" y="3500438"/>
            <a:ext cx="3643338" cy="923929"/>
          </a:xfrm>
          <a:prstGeom prst="rect">
            <a:avLst/>
          </a:prstGeom>
          <a:noFill/>
          <a:ln w="9525">
            <a:noFill/>
            <a:miter lim="800000"/>
            <a:headEnd/>
            <a:tailEnd/>
          </a:ln>
          <a:effectLst/>
        </p:spPr>
      </p:pic>
      <p:pic>
        <p:nvPicPr>
          <p:cNvPr id="41987" name="Picture 3"/>
          <p:cNvPicPr>
            <a:picLocks noChangeAspect="1" noChangeArrowheads="1"/>
          </p:cNvPicPr>
          <p:nvPr/>
        </p:nvPicPr>
        <p:blipFill>
          <a:blip r:embed="rId3" cstate="print"/>
          <a:srcRect/>
          <a:stretch>
            <a:fillRect/>
          </a:stretch>
        </p:blipFill>
        <p:spPr bwMode="auto">
          <a:xfrm>
            <a:off x="2786050" y="5786454"/>
            <a:ext cx="2520950" cy="6429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77500" lnSpcReduction="20000"/>
          </a:bodyPr>
          <a:lstStyle/>
          <a:p>
            <a:pPr algn="just"/>
            <a:r>
              <a:rPr lang="tr-TR" dirty="0" smtClean="0"/>
              <a:t>i birimi kazanan birimin komşusunda değilse, </a:t>
            </a:r>
            <a:r>
              <a:rPr lang="tr-TR" dirty="0" err="1" smtClean="0"/>
              <a:t>wij</a:t>
            </a:r>
            <a:r>
              <a:rPr lang="tr-TR" dirty="0" smtClean="0"/>
              <a:t>=0’dır. </a:t>
            </a:r>
            <a:r>
              <a:rPr lang="el-GR" dirty="0" smtClean="0"/>
              <a:t>α</a:t>
            </a:r>
            <a:r>
              <a:rPr lang="tr-TR" dirty="0" smtClean="0"/>
              <a:t> öğrenme katsayısıdır. </a:t>
            </a:r>
          </a:p>
          <a:p>
            <a:pPr algn="just"/>
            <a:endParaRPr lang="tr-TR" dirty="0" smtClean="0"/>
          </a:p>
          <a:p>
            <a:pPr algn="just"/>
            <a:r>
              <a:rPr lang="tr-TR" dirty="0" smtClean="0"/>
              <a:t>k giriş örneklerinin sayısını göstermektedir. Ağırlıklar her bir giriş örneğiyle güncellenir. Her şeklin komşusu seçilebilir. Dikdörtgensel ve çokgensel komşular genellikle tercih edilir. Verilen ağ için komşuluk boyutu zamanla azalır.d başlangıç değeri d</a:t>
            </a:r>
            <a:r>
              <a:rPr lang="tr-TR" baseline="-25000" dirty="0" smtClean="0"/>
              <a:t>0</a:t>
            </a:r>
            <a:r>
              <a:rPr lang="tr-TR" dirty="0" smtClean="0"/>
              <a:t> olarak seçilebilir. d</a:t>
            </a:r>
            <a:r>
              <a:rPr lang="tr-TR" baseline="-25000" dirty="0" smtClean="0"/>
              <a:t>0</a:t>
            </a:r>
            <a:r>
              <a:rPr lang="tr-TR" dirty="0" smtClean="0"/>
              <a:t> değeri rekabet katmanının üçte biri veya yarısı olur. </a:t>
            </a:r>
          </a:p>
          <a:p>
            <a:pPr algn="just"/>
            <a:endParaRPr lang="tr-TR" dirty="0" smtClean="0"/>
          </a:p>
          <a:p>
            <a:pPr algn="just"/>
            <a:endParaRPr lang="tr-TR" dirty="0" smtClean="0"/>
          </a:p>
          <a:p>
            <a:pPr algn="just"/>
            <a:r>
              <a:rPr lang="el-GR" dirty="0" smtClean="0"/>
              <a:t>τ</a:t>
            </a:r>
            <a:r>
              <a:rPr lang="tr-TR" dirty="0" smtClean="0"/>
              <a:t> o anki </a:t>
            </a:r>
            <a:r>
              <a:rPr lang="tr-TR" dirty="0" err="1" smtClean="0"/>
              <a:t>iterasyonu</a:t>
            </a:r>
            <a:r>
              <a:rPr lang="tr-TR" dirty="0" smtClean="0"/>
              <a:t> T ise yapılacak </a:t>
            </a:r>
            <a:r>
              <a:rPr lang="tr-TR" dirty="0" err="1" smtClean="0"/>
              <a:t>iterasyonların</a:t>
            </a:r>
            <a:r>
              <a:rPr lang="tr-TR" dirty="0" smtClean="0"/>
              <a:t> toplam sayısını temsil eder. </a:t>
            </a:r>
            <a:r>
              <a:rPr lang="tr-TR" dirty="0" err="1" smtClean="0"/>
              <a:t>Kohonen</a:t>
            </a:r>
            <a:r>
              <a:rPr lang="tr-TR" dirty="0" smtClean="0"/>
              <a:t> haritaları ağırlık değerlerinin çizilmesiyle elde edilir. 4.26a başlangıç değerlerini, 4.26b-d ise sonraki özellik haritalarını göstermektedir.</a:t>
            </a:r>
          </a:p>
          <a:p>
            <a:pPr algn="just">
              <a:buNone/>
            </a:pPr>
            <a:endParaRPr lang="tr-TR" dirty="0"/>
          </a:p>
        </p:txBody>
      </p:sp>
      <p:pic>
        <p:nvPicPr>
          <p:cNvPr id="43010" name="Picture 2"/>
          <p:cNvPicPr>
            <a:picLocks noChangeAspect="1" noChangeArrowheads="1"/>
          </p:cNvPicPr>
          <p:nvPr/>
        </p:nvPicPr>
        <p:blipFill>
          <a:blip r:embed="rId2" cstate="print"/>
          <a:srcRect/>
          <a:stretch>
            <a:fillRect/>
          </a:stretch>
        </p:blipFill>
        <p:spPr bwMode="auto">
          <a:xfrm>
            <a:off x="3500430" y="2214554"/>
            <a:ext cx="3143272" cy="552451"/>
          </a:xfrm>
          <a:prstGeom prst="rect">
            <a:avLst/>
          </a:prstGeom>
          <a:noFill/>
          <a:ln w="9525">
            <a:noFill/>
            <a:miter lim="800000"/>
            <a:headEnd/>
            <a:tailEnd/>
          </a:ln>
          <a:effectLst/>
        </p:spPr>
      </p:pic>
      <p:pic>
        <p:nvPicPr>
          <p:cNvPr id="43011" name="Picture 3"/>
          <p:cNvPicPr>
            <a:picLocks noChangeAspect="1" noChangeArrowheads="1"/>
          </p:cNvPicPr>
          <p:nvPr/>
        </p:nvPicPr>
        <p:blipFill>
          <a:blip r:embed="rId3" cstate="print"/>
          <a:srcRect/>
          <a:stretch>
            <a:fillRect/>
          </a:stretch>
        </p:blipFill>
        <p:spPr bwMode="auto">
          <a:xfrm>
            <a:off x="2857488" y="4000504"/>
            <a:ext cx="2962278" cy="64294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44034" name="Picture 2"/>
          <p:cNvPicPr>
            <a:picLocks noChangeAspect="1" noChangeArrowheads="1"/>
          </p:cNvPicPr>
          <p:nvPr/>
        </p:nvPicPr>
        <p:blipFill>
          <a:blip r:embed="rId2" cstate="print"/>
          <a:srcRect/>
          <a:stretch>
            <a:fillRect/>
          </a:stretch>
        </p:blipFill>
        <p:spPr bwMode="auto">
          <a:xfrm>
            <a:off x="500034" y="857232"/>
            <a:ext cx="2832100" cy="2782887"/>
          </a:xfrm>
          <a:prstGeom prst="rect">
            <a:avLst/>
          </a:prstGeom>
          <a:noFill/>
          <a:ln w="9525">
            <a:noFill/>
            <a:miter lim="800000"/>
            <a:headEnd/>
            <a:tailEnd/>
          </a:ln>
          <a:effectLst/>
        </p:spPr>
      </p:pic>
      <p:pic>
        <p:nvPicPr>
          <p:cNvPr id="44035" name="Picture 3"/>
          <p:cNvPicPr>
            <a:picLocks noChangeAspect="1" noChangeArrowheads="1"/>
          </p:cNvPicPr>
          <p:nvPr/>
        </p:nvPicPr>
        <p:blipFill>
          <a:blip r:embed="rId3" cstate="print"/>
          <a:srcRect/>
          <a:stretch>
            <a:fillRect/>
          </a:stretch>
        </p:blipFill>
        <p:spPr bwMode="auto">
          <a:xfrm>
            <a:off x="357158" y="3571876"/>
            <a:ext cx="3117850" cy="2868613"/>
          </a:xfrm>
          <a:prstGeom prst="rect">
            <a:avLst/>
          </a:prstGeom>
          <a:noFill/>
          <a:ln w="9525">
            <a:noFill/>
            <a:miter lim="800000"/>
            <a:headEnd/>
            <a:tailEnd/>
          </a:ln>
          <a:effectLst/>
        </p:spPr>
      </p:pic>
      <p:pic>
        <p:nvPicPr>
          <p:cNvPr id="44036" name="Picture 4"/>
          <p:cNvPicPr>
            <a:picLocks noChangeAspect="1" noChangeArrowheads="1"/>
          </p:cNvPicPr>
          <p:nvPr/>
        </p:nvPicPr>
        <p:blipFill>
          <a:blip r:embed="rId4" cstate="print"/>
          <a:srcRect/>
          <a:stretch>
            <a:fillRect/>
          </a:stretch>
        </p:blipFill>
        <p:spPr bwMode="auto">
          <a:xfrm>
            <a:off x="3286116" y="714356"/>
            <a:ext cx="3094037" cy="2832100"/>
          </a:xfrm>
          <a:prstGeom prst="rect">
            <a:avLst/>
          </a:prstGeom>
          <a:noFill/>
          <a:ln w="9525">
            <a:noFill/>
            <a:miter lim="800000"/>
            <a:headEnd/>
            <a:tailEnd/>
          </a:ln>
          <a:effectLst/>
        </p:spPr>
      </p:pic>
      <p:pic>
        <p:nvPicPr>
          <p:cNvPr id="44037" name="Picture 5"/>
          <p:cNvPicPr>
            <a:picLocks noChangeAspect="1" noChangeArrowheads="1"/>
          </p:cNvPicPr>
          <p:nvPr/>
        </p:nvPicPr>
        <p:blipFill>
          <a:blip r:embed="rId5" cstate="print"/>
          <a:srcRect/>
          <a:stretch>
            <a:fillRect/>
          </a:stretch>
        </p:blipFill>
        <p:spPr bwMode="auto">
          <a:xfrm>
            <a:off x="3357554" y="3571876"/>
            <a:ext cx="2959100" cy="2782887"/>
          </a:xfrm>
          <a:prstGeom prst="rect">
            <a:avLst/>
          </a:prstGeom>
          <a:noFill/>
          <a:ln w="9525">
            <a:noFill/>
            <a:miter lim="800000"/>
            <a:headEnd/>
            <a:tailEnd/>
          </a:ln>
          <a:effectLst/>
        </p:spPr>
      </p:pic>
      <p:pic>
        <p:nvPicPr>
          <p:cNvPr id="44038" name="Picture 6"/>
          <p:cNvPicPr>
            <a:picLocks noChangeAspect="1" noChangeArrowheads="1"/>
          </p:cNvPicPr>
          <p:nvPr/>
        </p:nvPicPr>
        <p:blipFill>
          <a:blip r:embed="rId6" cstate="print"/>
          <a:srcRect/>
          <a:stretch>
            <a:fillRect/>
          </a:stretch>
        </p:blipFill>
        <p:spPr bwMode="auto">
          <a:xfrm>
            <a:off x="6286513" y="2143116"/>
            <a:ext cx="2857488" cy="2776537"/>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4.8. Rekabete Dayalı Öğrenme</a:t>
            </a:r>
            <a:endParaRPr lang="tr-TR" dirty="0"/>
          </a:p>
        </p:txBody>
      </p:sp>
      <p:sp>
        <p:nvSpPr>
          <p:cNvPr id="3" name="2 İçerik Yer Tutucusu"/>
          <p:cNvSpPr>
            <a:spLocks noGrp="1"/>
          </p:cNvSpPr>
          <p:nvPr>
            <p:ph idx="1"/>
          </p:nvPr>
        </p:nvSpPr>
        <p:spPr/>
        <p:txBody>
          <a:bodyPr>
            <a:normAutofit fontScale="85000" lnSpcReduction="20000"/>
          </a:bodyPr>
          <a:lstStyle/>
          <a:p>
            <a:pPr algn="just"/>
            <a:r>
              <a:rPr lang="tr-TR" dirty="0" smtClean="0"/>
              <a:t>Kendi kendini organize eden ağlarda diğer önemli bir örnek rekabete dayalı öğrenmedir. </a:t>
            </a:r>
          </a:p>
          <a:p>
            <a:pPr algn="just"/>
            <a:endParaRPr lang="tr-TR" dirty="0" smtClean="0"/>
          </a:p>
          <a:p>
            <a:pPr algn="just"/>
            <a:r>
              <a:rPr lang="tr-TR" dirty="0" smtClean="0"/>
              <a:t>Rekabete dayalı öğrenmeli modeller </a:t>
            </a:r>
            <a:r>
              <a:rPr lang="tr-TR" dirty="0" err="1" smtClean="0"/>
              <a:t>Malsburg</a:t>
            </a:r>
            <a:r>
              <a:rPr lang="tr-TR" dirty="0" smtClean="0"/>
              <a:t> (1973), </a:t>
            </a:r>
            <a:r>
              <a:rPr lang="tr-TR" dirty="0" err="1" smtClean="0"/>
              <a:t>Rumelhart</a:t>
            </a:r>
            <a:r>
              <a:rPr lang="tr-TR" dirty="0" smtClean="0"/>
              <a:t> ve </a:t>
            </a:r>
            <a:r>
              <a:rPr lang="tr-TR" dirty="0" err="1" smtClean="0"/>
              <a:t>Zipser</a:t>
            </a:r>
            <a:r>
              <a:rPr lang="tr-TR" dirty="0" smtClean="0"/>
              <a:t> (1985) tarafından geliştirilmiştir. Rekabete dayalı öğrenmeyi </a:t>
            </a:r>
            <a:r>
              <a:rPr lang="tr-TR" dirty="0" err="1" smtClean="0"/>
              <a:t>gerçekeleştirmek</a:t>
            </a:r>
            <a:r>
              <a:rPr lang="tr-TR" dirty="0" smtClean="0"/>
              <a:t> için çeşitli yollar vardır(</a:t>
            </a:r>
            <a:r>
              <a:rPr lang="tr-TR" dirty="0" err="1" smtClean="0"/>
              <a:t>Desieno</a:t>
            </a:r>
            <a:r>
              <a:rPr lang="tr-TR" dirty="0" smtClean="0"/>
              <a:t>, 1988). En basitlerinden biri </a:t>
            </a:r>
            <a:r>
              <a:rPr lang="tr-TR" dirty="0" err="1" smtClean="0"/>
              <a:t>Rumelhart</a:t>
            </a:r>
            <a:r>
              <a:rPr lang="tr-TR" dirty="0" smtClean="0"/>
              <a:t> ve </a:t>
            </a:r>
            <a:r>
              <a:rPr lang="tr-TR" dirty="0" err="1" smtClean="0"/>
              <a:t>Zipser</a:t>
            </a:r>
            <a:r>
              <a:rPr lang="tr-TR" dirty="0" smtClean="0"/>
              <a:t> tarafından açıklanmıştır. Burada, gizli ve çıkış katmanlarındaki her bir birim önceki katmanlardaki bütün birimlerden girişleri alır. </a:t>
            </a:r>
          </a:p>
          <a:p>
            <a:pPr algn="just"/>
            <a:endParaRPr lang="tr-TR" dirty="0" smtClean="0"/>
          </a:p>
          <a:p>
            <a:pPr algn="just"/>
            <a:r>
              <a:rPr lang="tr-TR" b="1" dirty="0" smtClean="0"/>
              <a:t>Katmanın içinde, birimler durdurucu kümeler setine bölünür. Kümenin içindeki birimler,  giriş katmanında görünen örüntüye cevap vermek için bir diğeriyle yarışır.</a:t>
            </a:r>
            <a:r>
              <a:rPr lang="tr-TR" dirty="0" smtClean="0"/>
              <a:t> Gelen bir uyarıya cevap veren kuvvetli birim, kümedeki diğer birimleri o kadar fazla engeller.</a:t>
            </a:r>
          </a:p>
          <a:p>
            <a:pPr algn="just">
              <a:buNone/>
            </a:pPr>
            <a:endParaRPr lang="tr-T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10000"/>
          </a:bodyPr>
          <a:lstStyle/>
          <a:p>
            <a:pPr algn="just"/>
            <a:r>
              <a:rPr lang="tr-TR" dirty="0" smtClean="0"/>
              <a:t>Bunlar; </a:t>
            </a:r>
            <a:r>
              <a:rPr lang="tr-TR" dirty="0" err="1" smtClean="0"/>
              <a:t>çokkatmanlı</a:t>
            </a:r>
            <a:r>
              <a:rPr lang="tr-TR" dirty="0" smtClean="0"/>
              <a:t> </a:t>
            </a:r>
            <a:r>
              <a:rPr lang="tr-TR" dirty="0" err="1" smtClean="0"/>
              <a:t>perseptronlar</a:t>
            </a:r>
            <a:r>
              <a:rPr lang="tr-TR" dirty="0" smtClean="0"/>
              <a:t>, geri yayılımlı öğrenmeli ileri-beslemeli ağlar, Boltzmann makineleri, bir Hamming ağı, bir </a:t>
            </a:r>
            <a:r>
              <a:rPr lang="tr-TR" dirty="0" err="1" smtClean="0"/>
              <a:t>Hopfield</a:t>
            </a:r>
            <a:r>
              <a:rPr lang="tr-TR" dirty="0" smtClean="0"/>
              <a:t> ağı, </a:t>
            </a:r>
            <a:r>
              <a:rPr lang="tr-TR" dirty="0" err="1" smtClean="0"/>
              <a:t>neocognitron</a:t>
            </a:r>
            <a:r>
              <a:rPr lang="tr-TR" dirty="0" smtClean="0"/>
              <a:t> modelleri ve daha fazlasını içerir. Rekabete dayalı veya ADAPTIVE RESONANCE THEORY (ART) </a:t>
            </a:r>
            <a:r>
              <a:rPr lang="tr-TR" dirty="0" err="1" smtClean="0"/>
              <a:t>li</a:t>
            </a:r>
            <a:r>
              <a:rPr lang="tr-TR" dirty="0" smtClean="0"/>
              <a:t> ağlar gibi kendi kendini düzenleyen ağlar denetlenemeyen sınıflandırma için uygundur. </a:t>
            </a:r>
            <a:r>
              <a:rPr lang="tr-TR" dirty="0" err="1" smtClean="0"/>
              <a:t>Nöral</a:t>
            </a:r>
            <a:r>
              <a:rPr lang="tr-TR" dirty="0" smtClean="0"/>
              <a:t> ağlarla geleneksel sınıflandırıcıları karşılaştıran çalışmalar mevcuttur(</a:t>
            </a:r>
            <a:r>
              <a:rPr lang="tr-TR" dirty="0" err="1" smtClean="0"/>
              <a:t>Huang</a:t>
            </a:r>
            <a:r>
              <a:rPr lang="tr-TR" dirty="0" smtClean="0"/>
              <a:t> ve </a:t>
            </a:r>
            <a:r>
              <a:rPr lang="tr-TR" dirty="0" err="1" smtClean="0"/>
              <a:t>Lippmann</a:t>
            </a:r>
            <a:r>
              <a:rPr lang="tr-TR" dirty="0" smtClean="0"/>
              <a:t>, 1988). </a:t>
            </a:r>
            <a:r>
              <a:rPr lang="tr-TR" dirty="0" err="1" smtClean="0"/>
              <a:t>Nöral</a:t>
            </a:r>
            <a:r>
              <a:rPr lang="tr-TR" dirty="0" smtClean="0"/>
              <a:t> ağlar, uzman sistemler ve veritabanlı sistemleri gerçekleştirmek için kullanılmıştır. </a:t>
            </a:r>
            <a:r>
              <a:rPr lang="tr-TR" dirty="0" err="1" smtClean="0"/>
              <a:t>Nöral</a:t>
            </a:r>
            <a:r>
              <a:rPr lang="tr-TR" dirty="0" smtClean="0"/>
              <a:t> ağ mimarilerini ve çeşitli öğrenme algoritmalarını anlatan kitaplar mevcuttur.</a:t>
            </a:r>
            <a:endParaRPr lang="tr-TR"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10000"/>
          </a:bodyPr>
          <a:lstStyle/>
          <a:p>
            <a:pPr algn="just"/>
            <a:r>
              <a:rPr lang="tr-TR" dirty="0" smtClean="0"/>
              <a:t>Her giriş örneğiyle, kazanan birim ağırlıklarının bir bölümünü aktif yollardan aktif yollara öteleyerek öğrenir. İleri beslemeli iki-katmanlı basit bir ağ Şekil 4.27’de gösterilmiştir. </a:t>
            </a:r>
          </a:p>
          <a:p>
            <a:pPr algn="just"/>
            <a:r>
              <a:rPr lang="tr-TR" dirty="0" smtClean="0"/>
              <a:t>L</a:t>
            </a:r>
            <a:r>
              <a:rPr lang="tr-TR" baseline="-25000" dirty="0" smtClean="0"/>
              <a:t>1</a:t>
            </a:r>
            <a:r>
              <a:rPr lang="tr-TR" dirty="0" smtClean="0"/>
              <a:t> katmanı giriş örüntülerini alan işlem birimlerinden oluşan giriş katmanıdır. İkinci katman giriş örüntüsünü sınıflandıran rekabetçi katmandır. İki katman tam olarak bağlıdır. Her ara bağlantı bir birleştirilmiş ağırlığa sahiptir. İki katman arasındaki ağırlıklar W matrisinin elemanları olarak gösterilmiştir. </a:t>
            </a:r>
            <a:r>
              <a:rPr lang="tr-TR" dirty="0" err="1" smtClean="0"/>
              <a:t>W</a:t>
            </a:r>
            <a:r>
              <a:rPr lang="tr-TR" baseline="-25000" dirty="0" err="1" smtClean="0"/>
              <a:t>ij</a:t>
            </a:r>
            <a:r>
              <a:rPr lang="tr-TR" dirty="0" smtClean="0"/>
              <a:t> elemanı L</a:t>
            </a:r>
            <a:r>
              <a:rPr lang="tr-TR" baseline="-25000" dirty="0" smtClean="0"/>
              <a:t>2</a:t>
            </a:r>
            <a:r>
              <a:rPr lang="tr-TR" dirty="0" smtClean="0"/>
              <a:t> katmanının i birimi ile L</a:t>
            </a:r>
            <a:r>
              <a:rPr lang="tr-TR" baseline="-25000" dirty="0" smtClean="0"/>
              <a:t>1</a:t>
            </a:r>
            <a:r>
              <a:rPr lang="tr-TR" dirty="0" smtClean="0"/>
              <a:t> katmanının j birimi arasındaki bağlantının bağlantı gücünü gösterir.</a:t>
            </a:r>
            <a:endParaRPr lang="tr-T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45058" name="Picture 2"/>
          <p:cNvPicPr>
            <a:picLocks noGrp="1" noChangeAspect="1" noChangeArrowheads="1"/>
          </p:cNvPicPr>
          <p:nvPr>
            <p:ph idx="1"/>
          </p:nvPr>
        </p:nvPicPr>
        <p:blipFill>
          <a:blip r:embed="rId2" cstate="print"/>
          <a:srcRect/>
          <a:stretch>
            <a:fillRect/>
          </a:stretch>
        </p:blipFill>
        <p:spPr bwMode="auto">
          <a:xfrm>
            <a:off x="2071670" y="2285992"/>
            <a:ext cx="5072098" cy="4122472"/>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r>
              <a:rPr lang="tr-TR" dirty="0" smtClean="0"/>
              <a:t>Ağırlıklar </a:t>
            </a:r>
          </a:p>
          <a:p>
            <a:pPr algn="just">
              <a:buNone/>
            </a:pPr>
            <a:r>
              <a:rPr lang="tr-TR" dirty="0" smtClean="0"/>
              <a:t>				 olarak </a:t>
            </a:r>
            <a:r>
              <a:rPr lang="tr-TR" dirty="0" err="1" smtClean="0"/>
              <a:t>normalize</a:t>
            </a:r>
            <a:r>
              <a:rPr lang="tr-TR" dirty="0" smtClean="0"/>
              <a:t> edilmiştir. Burada n</a:t>
            </a:r>
            <a:r>
              <a:rPr lang="tr-TR" baseline="-25000" dirty="0" smtClean="0"/>
              <a:t>1</a:t>
            </a:r>
            <a:r>
              <a:rPr lang="tr-TR" dirty="0" smtClean="0"/>
              <a:t>, L</a:t>
            </a:r>
            <a:r>
              <a:rPr lang="tr-TR" baseline="-25000" dirty="0" smtClean="0"/>
              <a:t>1</a:t>
            </a:r>
            <a:r>
              <a:rPr lang="tr-TR" dirty="0" smtClean="0"/>
              <a:t> katmanındaki birimlerin sayısıdır. Ağırlıklar küçük </a:t>
            </a:r>
            <a:r>
              <a:rPr lang="tr-TR" dirty="0" err="1" smtClean="0"/>
              <a:t>rasgele</a:t>
            </a:r>
            <a:r>
              <a:rPr lang="tr-TR" dirty="0" smtClean="0"/>
              <a:t> değerlerle başlatılmıştır.</a:t>
            </a:r>
          </a:p>
          <a:p>
            <a:pPr algn="just"/>
            <a:r>
              <a:rPr lang="tr-TR" dirty="0" smtClean="0"/>
              <a:t>Bu algoritmada, işlem iki adımda gerçekleşir. Önce L</a:t>
            </a:r>
            <a:r>
              <a:rPr lang="tr-TR" baseline="-25000" dirty="0" smtClean="0"/>
              <a:t>2</a:t>
            </a:r>
            <a:r>
              <a:rPr lang="tr-TR" dirty="0" smtClean="0"/>
              <a:t> katmanındaki her birim için </a:t>
            </a:r>
            <a:r>
              <a:rPr lang="tr-TR" dirty="0" err="1" smtClean="0"/>
              <a:t>ağırlıklandırılmış</a:t>
            </a:r>
            <a:r>
              <a:rPr lang="tr-TR" dirty="0" smtClean="0"/>
              <a:t> toplam hesaplanır, daha sonra kazanana karar verilir. L</a:t>
            </a:r>
            <a:r>
              <a:rPr lang="tr-TR" baseline="-25000" dirty="0" smtClean="0"/>
              <a:t>2</a:t>
            </a:r>
            <a:r>
              <a:rPr lang="tr-TR" dirty="0" smtClean="0"/>
              <a:t> katmanındaki i birimi için </a:t>
            </a:r>
            <a:r>
              <a:rPr lang="tr-TR" dirty="0" err="1" smtClean="0"/>
              <a:t>ağırlıklandırılmış</a:t>
            </a:r>
            <a:r>
              <a:rPr lang="tr-TR" dirty="0" smtClean="0"/>
              <a:t> toplam;</a:t>
            </a:r>
          </a:p>
          <a:p>
            <a:pPr lvl="1" algn="just">
              <a:buNone/>
            </a:pPr>
            <a:r>
              <a:rPr lang="tr-TR" dirty="0" smtClean="0"/>
              <a:t>					 , </a:t>
            </a:r>
            <a:r>
              <a:rPr lang="tr-TR" dirty="0" err="1" smtClean="0"/>
              <a:t>x</a:t>
            </a:r>
            <a:r>
              <a:rPr lang="tr-TR" baseline="-25000" dirty="0" err="1" smtClean="0"/>
              <a:t>j</a:t>
            </a:r>
            <a:r>
              <a:rPr lang="tr-TR" dirty="0" smtClean="0"/>
              <a:t>: L</a:t>
            </a:r>
            <a:r>
              <a:rPr lang="tr-TR" baseline="-25000" dirty="0" smtClean="0"/>
              <a:t>1</a:t>
            </a:r>
            <a:r>
              <a:rPr lang="tr-TR" dirty="0" smtClean="0"/>
              <a:t>’deki j biriminin çıkışı </a:t>
            </a:r>
            <a:endParaRPr lang="tr-TR" dirty="0"/>
          </a:p>
        </p:txBody>
      </p:sp>
      <p:pic>
        <p:nvPicPr>
          <p:cNvPr id="46082" name="Picture 2"/>
          <p:cNvPicPr>
            <a:picLocks noChangeAspect="1" noChangeArrowheads="1"/>
          </p:cNvPicPr>
          <p:nvPr/>
        </p:nvPicPr>
        <p:blipFill>
          <a:blip r:embed="rId2" cstate="print"/>
          <a:srcRect/>
          <a:stretch>
            <a:fillRect/>
          </a:stretch>
        </p:blipFill>
        <p:spPr bwMode="auto">
          <a:xfrm>
            <a:off x="428596" y="2285992"/>
            <a:ext cx="2857519" cy="642942"/>
          </a:xfrm>
          <a:prstGeom prst="rect">
            <a:avLst/>
          </a:prstGeom>
          <a:noFill/>
          <a:ln w="9525">
            <a:noFill/>
            <a:miter lim="800000"/>
            <a:headEnd/>
            <a:tailEnd/>
          </a:ln>
          <a:effectLst/>
        </p:spPr>
      </p:pic>
      <p:pic>
        <p:nvPicPr>
          <p:cNvPr id="46083" name="Picture 3"/>
          <p:cNvPicPr>
            <a:picLocks noChangeAspect="1" noChangeArrowheads="1"/>
          </p:cNvPicPr>
          <p:nvPr/>
        </p:nvPicPr>
        <p:blipFill>
          <a:blip r:embed="rId3" cstate="print"/>
          <a:srcRect/>
          <a:stretch>
            <a:fillRect/>
          </a:stretch>
        </p:blipFill>
        <p:spPr bwMode="auto">
          <a:xfrm>
            <a:off x="785786" y="5357826"/>
            <a:ext cx="3571900" cy="928694"/>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92500" lnSpcReduction="10000"/>
          </a:bodyPr>
          <a:lstStyle/>
          <a:p>
            <a:pPr algn="just"/>
            <a:r>
              <a:rPr lang="tr-TR" dirty="0" smtClean="0"/>
              <a:t>Daha sonra, L</a:t>
            </a:r>
            <a:r>
              <a:rPr lang="tr-TR" baseline="-25000" dirty="0" smtClean="0"/>
              <a:t>2</a:t>
            </a:r>
            <a:r>
              <a:rPr lang="tr-TR" dirty="0" smtClean="0"/>
              <a:t> katmanındaki bütün birimler için </a:t>
            </a:r>
            <a:r>
              <a:rPr lang="tr-TR" dirty="0" err="1" smtClean="0"/>
              <a:t>ağırlıklandırılmış</a:t>
            </a:r>
            <a:r>
              <a:rPr lang="tr-TR" dirty="0" smtClean="0"/>
              <a:t> toplam hesaplanır.en yüksek ağırlıklı toplama sahip olan birim kazanan olarak deklare edilir ve bu birime daha sonra 1.0 değerinde yeni bir aktivasyon değeri verilir ve diğer bütün birimlere 0.0 aktivasyon değeri verilir. Her </a:t>
            </a:r>
            <a:r>
              <a:rPr lang="tr-TR" dirty="0" err="1" smtClean="0"/>
              <a:t>iterasyonda</a:t>
            </a:r>
            <a:r>
              <a:rPr lang="tr-TR" dirty="0" smtClean="0"/>
              <a:t> ağırlıklar aşağıdaki kurala göre güncellenir.</a:t>
            </a:r>
          </a:p>
          <a:p>
            <a:pPr algn="just">
              <a:buNone/>
            </a:pPr>
            <a:r>
              <a:rPr lang="tr-TR" dirty="0" smtClean="0"/>
              <a:t>                                           ,</a:t>
            </a:r>
          </a:p>
          <a:p>
            <a:pPr algn="just"/>
            <a:r>
              <a:rPr lang="el-GR" dirty="0" smtClean="0"/>
              <a:t>α</a:t>
            </a:r>
            <a:r>
              <a:rPr lang="tr-TR" dirty="0" smtClean="0"/>
              <a:t>: öğrenme oranı parametresi (0&lt;</a:t>
            </a:r>
            <a:r>
              <a:rPr lang="el-GR" dirty="0" smtClean="0"/>
              <a:t> α</a:t>
            </a:r>
            <a:r>
              <a:rPr lang="tr-TR" dirty="0" smtClean="0"/>
              <a:t>&lt;&lt;1)</a:t>
            </a:r>
          </a:p>
          <a:p>
            <a:pPr algn="just"/>
            <a:r>
              <a:rPr lang="tr-TR" dirty="0" smtClean="0"/>
              <a:t>m: L</a:t>
            </a:r>
            <a:r>
              <a:rPr lang="tr-TR" baseline="-25000" dirty="0" smtClean="0"/>
              <a:t>1</a:t>
            </a:r>
            <a:r>
              <a:rPr lang="tr-TR" dirty="0" smtClean="0"/>
              <a:t> katmanındaki 1.0’ın aktivasyon seviyelerine sahip birimlerin sayısı</a:t>
            </a:r>
          </a:p>
          <a:p>
            <a:pPr algn="just"/>
            <a:r>
              <a:rPr lang="tr-TR" dirty="0" err="1" smtClean="0"/>
              <a:t>X</a:t>
            </a:r>
            <a:r>
              <a:rPr lang="tr-TR" baseline="-25000" dirty="0" err="1" smtClean="0"/>
              <a:t>j</a:t>
            </a:r>
            <a:r>
              <a:rPr lang="tr-TR" dirty="0" smtClean="0"/>
              <a:t>: L</a:t>
            </a:r>
            <a:r>
              <a:rPr lang="tr-TR" baseline="-25000" dirty="0" smtClean="0"/>
              <a:t>1</a:t>
            </a:r>
            <a:r>
              <a:rPr lang="tr-TR" dirty="0" smtClean="0"/>
              <a:t> katmanındaki j biriminin çıkışı</a:t>
            </a:r>
            <a:endParaRPr lang="tr-TR" dirty="0"/>
          </a:p>
        </p:txBody>
      </p:sp>
      <p:pic>
        <p:nvPicPr>
          <p:cNvPr id="47106" name="Picture 2"/>
          <p:cNvPicPr>
            <a:picLocks noChangeAspect="1" noChangeArrowheads="1"/>
          </p:cNvPicPr>
          <p:nvPr/>
        </p:nvPicPr>
        <p:blipFill>
          <a:blip r:embed="rId2" cstate="print"/>
          <a:srcRect/>
          <a:stretch>
            <a:fillRect/>
          </a:stretch>
        </p:blipFill>
        <p:spPr bwMode="auto">
          <a:xfrm>
            <a:off x="2928926" y="3929066"/>
            <a:ext cx="3786214" cy="847727"/>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70000" lnSpcReduction="20000"/>
          </a:bodyPr>
          <a:lstStyle/>
          <a:p>
            <a:pPr algn="just"/>
            <a:r>
              <a:rPr lang="el-GR" dirty="0" smtClean="0"/>
              <a:t>α</a:t>
            </a:r>
            <a:r>
              <a:rPr lang="tr-TR" dirty="0" smtClean="0"/>
              <a:t>’</a:t>
            </a:r>
            <a:r>
              <a:rPr lang="tr-TR" dirty="0" err="1" smtClean="0"/>
              <a:t>nın</a:t>
            </a:r>
            <a:r>
              <a:rPr lang="tr-TR" dirty="0" smtClean="0"/>
              <a:t> tipik değeri 0.01’den 0.3’e kadardır. Bu </a:t>
            </a:r>
            <a:r>
              <a:rPr lang="tr-TR" dirty="0" err="1" smtClean="0"/>
              <a:t>metodla</a:t>
            </a:r>
            <a:r>
              <a:rPr lang="tr-TR" dirty="0" smtClean="0"/>
              <a:t>, kazanana bağlı ağırlıklar güncellenmiştir. Aktif yollara (</a:t>
            </a:r>
            <a:r>
              <a:rPr lang="tr-TR" dirty="0" err="1" smtClean="0"/>
              <a:t>x</a:t>
            </a:r>
            <a:r>
              <a:rPr lang="tr-TR" baseline="-25000" dirty="0" err="1" smtClean="0"/>
              <a:t>j</a:t>
            </a:r>
            <a:r>
              <a:rPr lang="tr-TR" dirty="0" smtClean="0"/>
              <a:t>=1) ait ağırlıklar artırılmıştır ve </a:t>
            </a:r>
            <a:r>
              <a:rPr lang="tr-TR" dirty="0" err="1" smtClean="0"/>
              <a:t>inaktif</a:t>
            </a:r>
            <a:r>
              <a:rPr lang="tr-TR" dirty="0" smtClean="0"/>
              <a:t> yollara (</a:t>
            </a:r>
            <a:r>
              <a:rPr lang="tr-TR" dirty="0" err="1" smtClean="0"/>
              <a:t>x</a:t>
            </a:r>
            <a:r>
              <a:rPr lang="tr-TR" baseline="-25000" dirty="0" err="1" smtClean="0"/>
              <a:t>j</a:t>
            </a:r>
            <a:r>
              <a:rPr lang="tr-TR" dirty="0" smtClean="0"/>
              <a:t>=0) ait ağırlıklar azaltılmıştır. Böylelikle ağ, </a:t>
            </a:r>
            <a:r>
              <a:rPr lang="tr-TR" dirty="0" err="1" smtClean="0"/>
              <a:t>inaktif</a:t>
            </a:r>
            <a:r>
              <a:rPr lang="tr-TR" dirty="0" smtClean="0"/>
              <a:t> yollardan aktif yollara ağırlıklarının bir bölümünü öteleyerek öğrenir. </a:t>
            </a:r>
          </a:p>
          <a:p>
            <a:pPr algn="just"/>
            <a:r>
              <a:rPr lang="tr-TR" i="1" dirty="0" smtClean="0"/>
              <a:t>Örnek 4.6:</a:t>
            </a:r>
            <a:r>
              <a:rPr lang="tr-TR" dirty="0" smtClean="0"/>
              <a:t> Bu örnekte, eğitilmemiş sınıflandırma için rekabete dayalı algoritmalı bir iki-katmanlı ileri beslemeli ağ ele alacağız. Mimari Şekil 4.27’de gösterilmiştir. Ağ, L</a:t>
            </a:r>
            <a:r>
              <a:rPr lang="tr-TR" baseline="-25000" dirty="0" smtClean="0"/>
              <a:t>1</a:t>
            </a:r>
            <a:r>
              <a:rPr lang="tr-TR" dirty="0" smtClean="0"/>
              <a:t>’de iki birim ve L</a:t>
            </a:r>
            <a:r>
              <a:rPr lang="tr-TR" baseline="-25000" dirty="0" smtClean="0"/>
              <a:t>2</a:t>
            </a:r>
            <a:r>
              <a:rPr lang="tr-TR" dirty="0" smtClean="0"/>
              <a:t>’de üç birim içerir. L</a:t>
            </a:r>
            <a:r>
              <a:rPr lang="tr-TR" baseline="-25000" dirty="0" smtClean="0"/>
              <a:t>1</a:t>
            </a:r>
            <a:r>
              <a:rPr lang="tr-TR" dirty="0" smtClean="0"/>
              <a:t> katmanı giriş katmanı olarak davranır ve bu katmandaki birimler gelen sinyalleri bir sonraki katmana iletir. L</a:t>
            </a:r>
            <a:r>
              <a:rPr lang="tr-TR" baseline="-25000" dirty="0" smtClean="0"/>
              <a:t>2</a:t>
            </a:r>
            <a:r>
              <a:rPr lang="tr-TR" dirty="0" smtClean="0"/>
              <a:t> katmanı rekabetçi-öğrenme katmanıdır. Giriş sinyalleri verildiğinde bu katmandaki birimler  yarışır ve her örnekle kazanan birimlere ait ağırlıklar güncellenir. Bu örnekte, her kümeden üçer tane olmak üzere dokuz örnek kullanılmıştır. Giriş data örnekleri Tablo 4.6’da verilmiştir. Vektör olarak çizilen giriş örnekleri Şekil 4.28’de gösterilmiştir. Bu giriş örnekleri kullanılarak ağ eğitilmiştir. Eğitimden sonra, örnekler tekrar sınıflandırılmıştır ve üç kümeye gruplandırılmıştır. </a:t>
            </a:r>
            <a:r>
              <a:rPr lang="tr-TR" dirty="0" err="1" smtClean="0"/>
              <a:t>Orjine</a:t>
            </a:r>
            <a:r>
              <a:rPr lang="tr-TR" dirty="0" smtClean="0"/>
              <a:t> yakın örnekler bir kümeye, merkeze yakın örnekler ikinci kümeye ve (1,1)’e yakın örnekler de üçüncü kümeye gruplandırılmıştır.</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pPr>
              <a:buNone/>
            </a:pPr>
            <a:endParaRPr lang="tr-TR" dirty="0"/>
          </a:p>
        </p:txBody>
      </p:sp>
      <p:pic>
        <p:nvPicPr>
          <p:cNvPr id="48130" name="Picture 2"/>
          <p:cNvPicPr>
            <a:picLocks noChangeAspect="1" noChangeArrowheads="1"/>
          </p:cNvPicPr>
          <p:nvPr/>
        </p:nvPicPr>
        <p:blipFill>
          <a:blip r:embed="rId2" cstate="print"/>
          <a:srcRect/>
          <a:stretch>
            <a:fillRect/>
          </a:stretch>
        </p:blipFill>
        <p:spPr bwMode="auto">
          <a:xfrm>
            <a:off x="428596" y="2000240"/>
            <a:ext cx="4216584" cy="3929090"/>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cstate="print"/>
          <a:srcRect/>
          <a:stretch>
            <a:fillRect/>
          </a:stretch>
        </p:blipFill>
        <p:spPr bwMode="auto">
          <a:xfrm>
            <a:off x="4643439" y="2000240"/>
            <a:ext cx="4191662" cy="4063208"/>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pPr algn="just"/>
            <a:r>
              <a:rPr lang="tr-TR" sz="2000" i="1" dirty="0" smtClean="0"/>
              <a:t>Örnek 4.7: </a:t>
            </a:r>
            <a:r>
              <a:rPr lang="tr-TR" sz="2000" dirty="0" smtClean="0"/>
              <a:t>Bu örnekte, eğitilmemiş sınıflandırma için iki-katmanlı bir ağ kullanılmıştır. L</a:t>
            </a:r>
            <a:r>
              <a:rPr lang="tr-TR" sz="2000" baseline="-25000" dirty="0" smtClean="0"/>
              <a:t>1</a:t>
            </a:r>
            <a:r>
              <a:rPr lang="tr-TR" sz="2000" dirty="0" smtClean="0"/>
              <a:t>, iki giriş özelliğine ait iki birime sahiptir. L</a:t>
            </a:r>
            <a:r>
              <a:rPr lang="tr-TR" sz="2000" baseline="-25000" dirty="0" smtClean="0"/>
              <a:t>2</a:t>
            </a:r>
            <a:r>
              <a:rPr lang="tr-TR" sz="2000" dirty="0" smtClean="0"/>
              <a:t> katmanı da dört kümeye ait dört birimden oluşur. Bu örnekteki eğitim seti </a:t>
            </a:r>
            <a:r>
              <a:rPr lang="tr-TR" sz="2000" dirty="0" err="1" smtClean="0"/>
              <a:t>rasgele</a:t>
            </a:r>
            <a:r>
              <a:rPr lang="tr-TR" sz="2000" dirty="0" smtClean="0"/>
              <a:t> sayıların ortalamasıyla üretilmiştir. Sekiz noktalı dört küme üretilmiştir. Dört sınıf Şekil 4.29’da gösterilmiştir. Aynı data noktaları ağı eğitmek için 500 defa kullanılmıştır. 500 devirden sonra üretilen küme merkezleri de Şekil 4.29’da</a:t>
            </a:r>
          </a:p>
          <a:p>
            <a:pPr algn="just">
              <a:buNone/>
            </a:pPr>
            <a:r>
              <a:rPr lang="tr-TR" sz="2000" dirty="0" smtClean="0"/>
              <a:t>	gösterilmiştir. </a:t>
            </a:r>
          </a:p>
          <a:p>
            <a:pPr algn="just">
              <a:buNone/>
            </a:pPr>
            <a:endParaRPr lang="tr-TR" dirty="0"/>
          </a:p>
        </p:txBody>
      </p:sp>
      <p:pic>
        <p:nvPicPr>
          <p:cNvPr id="49154" name="Picture 2"/>
          <p:cNvPicPr>
            <a:picLocks noChangeAspect="1" noChangeArrowheads="1"/>
          </p:cNvPicPr>
          <p:nvPr/>
        </p:nvPicPr>
        <p:blipFill>
          <a:blip r:embed="rId2" cstate="print"/>
          <a:srcRect/>
          <a:stretch>
            <a:fillRect/>
          </a:stretch>
        </p:blipFill>
        <p:spPr bwMode="auto">
          <a:xfrm>
            <a:off x="4143372" y="3857628"/>
            <a:ext cx="4786346" cy="3000372"/>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4.9. </a:t>
            </a:r>
            <a:r>
              <a:rPr lang="tr-TR" dirty="0" err="1" smtClean="0"/>
              <a:t>Hopfield</a:t>
            </a:r>
            <a:r>
              <a:rPr lang="tr-TR" dirty="0" smtClean="0"/>
              <a:t> Ağları</a:t>
            </a:r>
            <a:endParaRPr lang="tr-TR" dirty="0"/>
          </a:p>
        </p:txBody>
      </p:sp>
      <p:sp>
        <p:nvSpPr>
          <p:cNvPr id="3" name="2 İçerik Yer Tutucusu"/>
          <p:cNvSpPr>
            <a:spLocks noGrp="1"/>
          </p:cNvSpPr>
          <p:nvPr>
            <p:ph idx="1"/>
          </p:nvPr>
        </p:nvSpPr>
        <p:spPr/>
        <p:txBody>
          <a:bodyPr>
            <a:normAutofit fontScale="92500" lnSpcReduction="20000"/>
          </a:bodyPr>
          <a:lstStyle/>
          <a:p>
            <a:pPr algn="just"/>
            <a:r>
              <a:rPr lang="tr-TR" b="1" dirty="0" smtClean="0"/>
              <a:t>Önceki bölümlerde anlatılan ağlar tekrarsız ağlardır, bundan dolayı ağın çıkışlarından girişlere bir geri besleme yoktur. </a:t>
            </a:r>
          </a:p>
          <a:p>
            <a:pPr algn="just"/>
            <a:r>
              <a:rPr lang="tr-TR" b="1" dirty="0" smtClean="0"/>
              <a:t>Geri beslemenin yokluğu ağın kararlılığını artırır. </a:t>
            </a:r>
            <a:r>
              <a:rPr lang="tr-TR" dirty="0" smtClean="0"/>
              <a:t>Tekrarlı ağlar geri besleme yollarına sahiptir. Bu ağlarda, yeni bir giriş uyguladıktan sonra çıkış hesaplanır ve geri beslendiğinden giriş değişir. </a:t>
            </a:r>
          </a:p>
          <a:p>
            <a:pPr algn="just"/>
            <a:r>
              <a:rPr lang="tr-TR" dirty="0" smtClean="0"/>
              <a:t>Çıkış sabit olana kadar işlem tekrarlanır. </a:t>
            </a:r>
            <a:r>
              <a:rPr lang="tr-TR" b="1" dirty="0" smtClean="0"/>
              <a:t>Bu tip ağlarda, ağın stabil olup olmadığını tahmin etmek zordur.  </a:t>
            </a:r>
            <a:r>
              <a:rPr lang="tr-TR" dirty="0" err="1" smtClean="0"/>
              <a:t>Hopfield</a:t>
            </a:r>
            <a:r>
              <a:rPr lang="tr-TR" dirty="0" smtClean="0"/>
              <a:t> (1982)i </a:t>
            </a:r>
            <a:r>
              <a:rPr lang="tr-TR" dirty="0" err="1" smtClean="0"/>
              <a:t>Hopfield</a:t>
            </a:r>
            <a:r>
              <a:rPr lang="tr-TR" dirty="0" smtClean="0"/>
              <a:t> ağı adıyla bilinen tekrarlı bir ağ tasarlamıştır. Ağın sınırlı sayıda stabil duruma sahip olduğunu ve sınırlı sayıda </a:t>
            </a:r>
            <a:r>
              <a:rPr lang="tr-TR" dirty="0" err="1" smtClean="0"/>
              <a:t>iterasyonla</a:t>
            </a:r>
            <a:r>
              <a:rPr lang="tr-TR" dirty="0" smtClean="0"/>
              <a:t> bu stabil duruma ulaştığını göstermiştir. </a:t>
            </a:r>
            <a:endParaRPr lang="tr-T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70000" lnSpcReduction="20000"/>
          </a:bodyPr>
          <a:lstStyle/>
          <a:p>
            <a:pPr algn="just"/>
            <a:r>
              <a:rPr lang="tr-TR" sz="2200" dirty="0" smtClean="0"/>
              <a:t>Tek katmanlı bir </a:t>
            </a:r>
            <a:r>
              <a:rPr lang="tr-TR" sz="2200" dirty="0" err="1" smtClean="0"/>
              <a:t>Hopfield</a:t>
            </a:r>
            <a:r>
              <a:rPr lang="tr-TR" sz="2200" dirty="0" smtClean="0"/>
              <a:t> ağı Şekil 4.30’da gösterilmiştir. Giriş vektörü bir </a:t>
            </a:r>
            <a:r>
              <a:rPr lang="tr-TR" sz="2200" dirty="0" err="1" smtClean="0"/>
              <a:t>binary</a:t>
            </a:r>
            <a:r>
              <a:rPr lang="tr-TR" sz="2200" dirty="0" smtClean="0"/>
              <a:t> vektördür. Her hangi bir zamanda, ağın durumu</a:t>
            </a:r>
          </a:p>
          <a:p>
            <a:pPr algn="just">
              <a:buNone/>
            </a:pPr>
            <a:r>
              <a:rPr lang="tr-TR" sz="2200" dirty="0" smtClean="0"/>
              <a:t> 	v=(v</a:t>
            </a:r>
            <a:r>
              <a:rPr lang="tr-TR" sz="2200" baseline="-25000" dirty="0" smtClean="0"/>
              <a:t>1</a:t>
            </a:r>
            <a:r>
              <a:rPr lang="tr-TR" sz="2200" dirty="0" smtClean="0"/>
              <a:t>,v</a:t>
            </a:r>
            <a:r>
              <a:rPr lang="tr-TR" sz="2200" baseline="-25000" dirty="0" smtClean="0"/>
              <a:t>2</a:t>
            </a:r>
            <a:r>
              <a:rPr lang="tr-TR" sz="2200" dirty="0" smtClean="0"/>
              <a:t>,…,</a:t>
            </a:r>
            <a:r>
              <a:rPr lang="tr-TR" sz="2200" dirty="0" err="1" smtClean="0"/>
              <a:t>v</a:t>
            </a:r>
            <a:r>
              <a:rPr lang="tr-TR" sz="2200" baseline="-25000" dirty="0" err="1" smtClean="0"/>
              <a:t>n</a:t>
            </a:r>
            <a:r>
              <a:rPr lang="tr-TR" sz="2200" dirty="0" smtClean="0"/>
              <a:t>)</a:t>
            </a:r>
            <a:r>
              <a:rPr lang="tr-TR" sz="2200" baseline="30000" dirty="0" smtClean="0"/>
              <a:t>T</a:t>
            </a:r>
            <a:r>
              <a:rPr lang="tr-TR" sz="2200" dirty="0" smtClean="0"/>
              <a:t> gibi bir durum </a:t>
            </a:r>
          </a:p>
          <a:p>
            <a:pPr algn="just">
              <a:buNone/>
            </a:pPr>
            <a:r>
              <a:rPr lang="tr-TR" sz="2200" dirty="0" smtClean="0"/>
              <a:t>	vektörüyle gösterilmiştir.</a:t>
            </a:r>
          </a:p>
          <a:p>
            <a:pPr algn="just">
              <a:buNone/>
            </a:pPr>
            <a:endParaRPr lang="tr-TR" sz="2200" dirty="0" smtClean="0"/>
          </a:p>
          <a:p>
            <a:pPr algn="just">
              <a:buNone/>
            </a:pPr>
            <a:endParaRPr lang="tr-TR" sz="2200" dirty="0" smtClean="0"/>
          </a:p>
          <a:p>
            <a:pPr algn="just">
              <a:buNone/>
            </a:pPr>
            <a:endParaRPr lang="tr-TR" sz="2200" dirty="0" smtClean="0"/>
          </a:p>
          <a:p>
            <a:pPr algn="just">
              <a:buNone/>
            </a:pPr>
            <a:endParaRPr lang="tr-TR" sz="2200" dirty="0" smtClean="0"/>
          </a:p>
          <a:p>
            <a:pPr algn="just">
              <a:buNone/>
            </a:pPr>
            <a:endParaRPr lang="tr-TR" sz="2200" dirty="0" smtClean="0"/>
          </a:p>
          <a:p>
            <a:pPr algn="just">
              <a:buNone/>
            </a:pPr>
            <a:endParaRPr lang="tr-TR" sz="2200" dirty="0" smtClean="0"/>
          </a:p>
          <a:p>
            <a:pPr algn="just">
              <a:buNone/>
            </a:pPr>
            <a:endParaRPr lang="tr-TR" sz="2200" dirty="0" smtClean="0"/>
          </a:p>
          <a:p>
            <a:pPr algn="just">
              <a:buNone/>
            </a:pPr>
            <a:endParaRPr lang="tr-TR" sz="2200" dirty="0" smtClean="0"/>
          </a:p>
          <a:p>
            <a:pPr algn="just"/>
            <a:endParaRPr lang="tr-TR" sz="2200" dirty="0" smtClean="0"/>
          </a:p>
          <a:p>
            <a:pPr algn="just"/>
            <a:endParaRPr lang="tr-TR" sz="2200" dirty="0" smtClean="0"/>
          </a:p>
          <a:p>
            <a:pPr algn="just"/>
            <a:endParaRPr lang="tr-TR" sz="2200" dirty="0" smtClean="0"/>
          </a:p>
          <a:p>
            <a:pPr algn="just"/>
            <a:r>
              <a:rPr lang="tr-TR" sz="2200" dirty="0" err="1" smtClean="0"/>
              <a:t>Hopfield</a:t>
            </a:r>
            <a:r>
              <a:rPr lang="tr-TR" sz="2200" dirty="0" smtClean="0"/>
              <a:t> ağının birimleri tam olarak bağlanmıştır. Burada, her bir birimin çıkışı aynı katmandaki diğer birimlere giriş olarak verilmiştir. </a:t>
            </a:r>
            <a:r>
              <a:rPr lang="tr-TR" sz="2200" dirty="0" err="1" smtClean="0"/>
              <a:t>Arabağlama</a:t>
            </a:r>
            <a:r>
              <a:rPr lang="tr-TR" sz="2200" dirty="0" smtClean="0"/>
              <a:t> topolojisi ağı tekrarlı yapar. Her ara bağlama birleştirilmiş bir ağırlığa sahiptir. </a:t>
            </a:r>
            <a:r>
              <a:rPr lang="tr-TR" sz="2200" dirty="0" err="1" smtClean="0"/>
              <a:t>t</a:t>
            </a:r>
            <a:r>
              <a:rPr lang="tr-TR" sz="2200" baseline="-25000" dirty="0" err="1" smtClean="0"/>
              <a:t>ij</a:t>
            </a:r>
            <a:r>
              <a:rPr lang="tr-TR" sz="2200" dirty="0" smtClean="0"/>
              <a:t>, i biriminden j birimine bağlantıyı göstersin. </a:t>
            </a:r>
            <a:r>
              <a:rPr lang="tr-TR" sz="2200" dirty="0" err="1" smtClean="0"/>
              <a:t>Hopfield</a:t>
            </a:r>
            <a:r>
              <a:rPr lang="tr-TR" sz="2200" dirty="0" smtClean="0"/>
              <a:t> ağında, ağırlık matrisi simetriktir, yani </a:t>
            </a:r>
            <a:r>
              <a:rPr lang="tr-TR" sz="2200" dirty="0" err="1" smtClean="0"/>
              <a:t>t</a:t>
            </a:r>
            <a:r>
              <a:rPr lang="tr-TR" sz="2200" baseline="-25000" dirty="0" err="1" smtClean="0"/>
              <a:t>ij</a:t>
            </a:r>
            <a:r>
              <a:rPr lang="tr-TR" sz="2200" dirty="0" smtClean="0"/>
              <a:t>=</a:t>
            </a:r>
            <a:r>
              <a:rPr lang="tr-TR" sz="2200" dirty="0" err="1" smtClean="0"/>
              <a:t>t</a:t>
            </a:r>
            <a:r>
              <a:rPr lang="tr-TR" sz="2200" baseline="-25000" dirty="0" err="1" smtClean="0"/>
              <a:t>ji</a:t>
            </a:r>
            <a:r>
              <a:rPr lang="tr-TR" sz="2200" dirty="0" err="1" smtClean="0"/>
              <a:t>’dir</a:t>
            </a:r>
            <a:r>
              <a:rPr lang="tr-TR" sz="2200" dirty="0" smtClean="0"/>
              <a:t>.</a:t>
            </a:r>
          </a:p>
          <a:p>
            <a:pPr algn="just"/>
            <a:endParaRPr lang="tr-TR" dirty="0"/>
          </a:p>
        </p:txBody>
      </p:sp>
      <p:pic>
        <p:nvPicPr>
          <p:cNvPr id="50178" name="Picture 2"/>
          <p:cNvPicPr>
            <a:picLocks noChangeAspect="1" noChangeArrowheads="1"/>
          </p:cNvPicPr>
          <p:nvPr/>
        </p:nvPicPr>
        <p:blipFill>
          <a:blip r:embed="rId2" cstate="print"/>
          <a:srcRect/>
          <a:stretch>
            <a:fillRect/>
          </a:stretch>
        </p:blipFill>
        <p:spPr bwMode="auto">
          <a:xfrm>
            <a:off x="4000496" y="2285992"/>
            <a:ext cx="4071966" cy="2746375"/>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pPr algn="just"/>
            <a:r>
              <a:rPr lang="tr-TR" sz="2400" dirty="0" err="1" smtClean="0"/>
              <a:t>Hopfield</a:t>
            </a:r>
            <a:r>
              <a:rPr lang="tr-TR" sz="2400" dirty="0" smtClean="0"/>
              <a:t> (1982, 1984), simetrik bir bağlantı matrisli ve sıfır </a:t>
            </a:r>
            <a:r>
              <a:rPr lang="tr-TR" sz="2400" dirty="0" err="1" smtClean="0"/>
              <a:t>diagonal</a:t>
            </a:r>
            <a:r>
              <a:rPr lang="tr-TR" sz="2400" dirty="0" smtClean="0"/>
              <a:t> elemanlı ve asenkron güncellemeli bir ağın her zaman bir noktaya yöneldiğini göstermiştir.</a:t>
            </a:r>
          </a:p>
          <a:p>
            <a:pPr algn="just"/>
            <a:r>
              <a:rPr lang="tr-TR" sz="2400" dirty="0" smtClean="0"/>
              <a:t>Yakınsama, optimizasyon ve birleştirilmiş geri çağırma işlemleri gibi kullanışlı hesaplamalar gerçekleştirmek için gereklidir.eşit olmayan ağırlıklı çoğu ağlar da başarılı bir şekilde yakınsayabilir. Bir </a:t>
            </a:r>
            <a:r>
              <a:rPr lang="tr-TR" sz="2400" dirty="0" err="1" smtClean="0"/>
              <a:t>binary</a:t>
            </a:r>
            <a:r>
              <a:rPr lang="tr-TR" sz="2400" dirty="0" smtClean="0"/>
              <a:t> </a:t>
            </a:r>
            <a:r>
              <a:rPr lang="tr-TR" sz="2400" dirty="0" err="1" smtClean="0"/>
              <a:t>Hopfield</a:t>
            </a:r>
            <a:r>
              <a:rPr lang="tr-TR" sz="2400" dirty="0" smtClean="0"/>
              <a:t> ağını güncellemek için basit bir prosedür aşağıdaki gibidir:</a:t>
            </a:r>
          </a:p>
          <a:p>
            <a:pPr algn="just"/>
            <a:r>
              <a:rPr lang="tr-TR" sz="2400" dirty="0" smtClean="0"/>
              <a:t>Ağırlıklı toplamı hesaplayan her birim;</a:t>
            </a:r>
          </a:p>
          <a:p>
            <a:pPr algn="just">
              <a:buNone/>
            </a:pPr>
            <a:endParaRPr lang="tr-TR" dirty="0"/>
          </a:p>
        </p:txBody>
      </p:sp>
      <p:pic>
        <p:nvPicPr>
          <p:cNvPr id="51202" name="Picture 2"/>
          <p:cNvPicPr>
            <a:picLocks noChangeAspect="1" noChangeArrowheads="1"/>
          </p:cNvPicPr>
          <p:nvPr/>
        </p:nvPicPr>
        <p:blipFill>
          <a:blip r:embed="rId2" cstate="print"/>
          <a:srcRect/>
          <a:stretch>
            <a:fillRect/>
          </a:stretch>
        </p:blipFill>
        <p:spPr bwMode="auto">
          <a:xfrm>
            <a:off x="2000232" y="5429264"/>
            <a:ext cx="4027498" cy="1071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10000"/>
          </a:bodyPr>
          <a:lstStyle/>
          <a:p>
            <a:pPr algn="just"/>
            <a:r>
              <a:rPr lang="tr-TR" dirty="0" err="1" smtClean="0"/>
              <a:t>Nöral</a:t>
            </a:r>
            <a:r>
              <a:rPr lang="tr-TR" dirty="0" smtClean="0"/>
              <a:t> ağlar biyolojik olarak canlandırılmıştır ve nöron adında birçok basit işlem ünitelerinden oluşmuştur. İnsan beyni milyarlarca nöronlardan oluşur ve her biri alma, işleme ve beynin iletişim sistemini oluşturan </a:t>
            </a:r>
            <a:r>
              <a:rPr lang="tr-TR" dirty="0" err="1" smtClean="0"/>
              <a:t>nöral</a:t>
            </a:r>
            <a:r>
              <a:rPr lang="tr-TR" dirty="0" smtClean="0"/>
              <a:t> yollar aracılığıyla elektromekanik sinyalleri iletme kapasitesine sahiptir. Temel nöron hücresi, biyolojik </a:t>
            </a:r>
            <a:r>
              <a:rPr lang="tr-TR" dirty="0" err="1" smtClean="0"/>
              <a:t>nöral</a:t>
            </a:r>
            <a:r>
              <a:rPr lang="tr-TR" dirty="0" smtClean="0"/>
              <a:t> sistemin temelidir. Bir bağlantı linkiyle iki nöron bağlanır. Her bağlantı linki bir birleştirilmiş ağırlığa sahiptir. Tipik bir </a:t>
            </a:r>
            <a:r>
              <a:rPr lang="tr-TR" dirty="0" err="1" smtClean="0"/>
              <a:t>nöral</a:t>
            </a:r>
            <a:r>
              <a:rPr lang="tr-TR" dirty="0" smtClean="0"/>
              <a:t> ağ, iletilecek sinyalleri çoğaltır.</a:t>
            </a:r>
          </a:p>
          <a:p>
            <a:pPr algn="just"/>
            <a:r>
              <a:rPr lang="tr-TR" dirty="0" smtClean="0"/>
              <a:t>Her nöron çıkışı elde etmek için ağ girişine bir aktivasyon fonksiyonu uygular.  Ağ girişi aslında, nöronların giriş sinyallerinin </a:t>
            </a:r>
            <a:r>
              <a:rPr lang="tr-TR" dirty="0" err="1" smtClean="0"/>
              <a:t>ağırlıklandırılmış</a:t>
            </a:r>
            <a:r>
              <a:rPr lang="tr-TR" dirty="0" smtClean="0"/>
              <a:t> bir toplamıdır.</a:t>
            </a:r>
            <a:endParaRPr lang="tr-TR"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pPr algn="just"/>
            <a:r>
              <a:rPr lang="tr-TR" sz="2400" dirty="0" smtClean="0"/>
              <a:t>Eğer </a:t>
            </a:r>
            <a:r>
              <a:rPr lang="tr-TR" sz="2400" dirty="0" err="1" smtClean="0"/>
              <a:t>net</a:t>
            </a:r>
            <a:r>
              <a:rPr lang="tr-TR" sz="2400" baseline="-25000" dirty="0" err="1" smtClean="0"/>
              <a:t>j</a:t>
            </a:r>
            <a:r>
              <a:rPr lang="tr-TR" sz="2400" dirty="0" smtClean="0"/>
              <a:t> sıfırdan küçükse, j biriminin çıkışı sıfıra </a:t>
            </a:r>
            <a:r>
              <a:rPr lang="tr-TR" sz="2400" dirty="0" err="1" smtClean="0"/>
              <a:t>setlenir</a:t>
            </a:r>
            <a:r>
              <a:rPr lang="tr-TR" sz="2400" dirty="0" smtClean="0"/>
              <a:t>, aksi takdirde j biriminin çıkışı 1’e </a:t>
            </a:r>
            <a:r>
              <a:rPr lang="tr-TR" sz="2400" dirty="0" err="1" smtClean="0"/>
              <a:t>setlenir</a:t>
            </a:r>
            <a:r>
              <a:rPr lang="tr-TR" sz="2400" dirty="0" smtClean="0"/>
              <a:t>. Yani;</a:t>
            </a:r>
          </a:p>
          <a:p>
            <a:pPr algn="just"/>
            <a:endParaRPr lang="tr-TR" sz="2400" dirty="0" smtClean="0"/>
          </a:p>
          <a:p>
            <a:pPr algn="just"/>
            <a:r>
              <a:rPr lang="tr-TR" sz="2400" dirty="0" smtClean="0"/>
              <a:t>Güncellemenin bir sistemi, birimleri bir seride güncellemektir. </a:t>
            </a:r>
            <a:r>
              <a:rPr lang="tr-TR" sz="2400" dirty="0" err="1" smtClean="0"/>
              <a:t>Hopfield</a:t>
            </a:r>
            <a:r>
              <a:rPr lang="tr-TR" sz="2400" dirty="0" smtClean="0"/>
              <a:t> tarafından ortaya çıkarılan güncelleme mekanizması birimi </a:t>
            </a:r>
            <a:r>
              <a:rPr lang="tr-TR" sz="2400" dirty="0" err="1" smtClean="0"/>
              <a:t>rasgele</a:t>
            </a:r>
            <a:r>
              <a:rPr lang="tr-TR" sz="2400" dirty="0" smtClean="0"/>
              <a:t> seçer. Genellikle bütün işlem birimleri, ağ stabil bir duruma ulaşmadan önce bir çok kez güncellenmelidir. Ağın her bir durumu bir “enerji” değeriyle birleştirilmiştir.</a:t>
            </a:r>
          </a:p>
          <a:p>
            <a:pPr algn="just"/>
            <a:endParaRPr lang="tr-TR" sz="2400" dirty="0"/>
          </a:p>
        </p:txBody>
      </p:sp>
      <p:pic>
        <p:nvPicPr>
          <p:cNvPr id="52226" name="Picture 2"/>
          <p:cNvPicPr>
            <a:picLocks noChangeAspect="1" noChangeArrowheads="1"/>
          </p:cNvPicPr>
          <p:nvPr/>
        </p:nvPicPr>
        <p:blipFill>
          <a:blip r:embed="rId2" cstate="print"/>
          <a:srcRect/>
          <a:stretch>
            <a:fillRect/>
          </a:stretch>
        </p:blipFill>
        <p:spPr bwMode="auto">
          <a:xfrm>
            <a:off x="2000232" y="2643182"/>
            <a:ext cx="3786214" cy="642942"/>
          </a:xfrm>
          <a:prstGeom prst="rect">
            <a:avLst/>
          </a:prstGeom>
          <a:noFill/>
          <a:ln w="9525">
            <a:noFill/>
            <a:miter lim="800000"/>
            <a:headEnd/>
            <a:tailEnd/>
          </a:ln>
          <a:effectLst/>
        </p:spPr>
      </p:pic>
      <p:pic>
        <p:nvPicPr>
          <p:cNvPr id="52227" name="Picture 3"/>
          <p:cNvPicPr>
            <a:picLocks noChangeAspect="1" noChangeArrowheads="1"/>
          </p:cNvPicPr>
          <p:nvPr/>
        </p:nvPicPr>
        <p:blipFill>
          <a:blip r:embed="rId3" cstate="print"/>
          <a:srcRect/>
          <a:stretch>
            <a:fillRect/>
          </a:stretch>
        </p:blipFill>
        <p:spPr bwMode="auto">
          <a:xfrm>
            <a:off x="2143108" y="5357826"/>
            <a:ext cx="3429024" cy="1071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fontScale="92500" lnSpcReduction="10000"/>
          </a:bodyPr>
          <a:lstStyle/>
          <a:p>
            <a:pPr algn="just"/>
            <a:r>
              <a:rPr lang="tr-TR" dirty="0" smtClean="0"/>
              <a:t>Ağ stabil bir durumda olduğunda, enerji fonksiyonu global veya lokal olabilecek şekilde minimumdadır. </a:t>
            </a:r>
          </a:p>
          <a:p>
            <a:pPr algn="just"/>
            <a:r>
              <a:rPr lang="tr-TR" dirty="0" err="1" smtClean="0"/>
              <a:t>Hopfield</a:t>
            </a:r>
            <a:r>
              <a:rPr lang="tr-TR" dirty="0" smtClean="0"/>
              <a:t> ağının işlemi geometrik olarak açıklanabilir. Şekil 4.31 iki nöronlu bir ağın durumlarını gösterir.ağ dört durumla gösterilebilir: (00,01,10,11).üç nöronlu ağın durumları bir küple gösterilebilir. Genelde, n nöronlu bir ağ 2</a:t>
            </a:r>
            <a:r>
              <a:rPr lang="tr-TR" baseline="30000" dirty="0" smtClean="0"/>
              <a:t>n</a:t>
            </a:r>
            <a:r>
              <a:rPr lang="tr-TR" dirty="0" smtClean="0"/>
              <a:t> duruma sahiptir ve n</a:t>
            </a:r>
            <a:r>
              <a:rPr lang="tr-TR" baseline="30000" dirty="0" smtClean="0"/>
              <a:t>2</a:t>
            </a:r>
            <a:r>
              <a:rPr lang="tr-TR" dirty="0" smtClean="0"/>
              <a:t>- boyutlu bir küple gösterilebilir. Yeni bir giriş uygulandığında, ağ stabil olana kadar bir köşeden bir köşeye hareket eder. Eğer giriş vektörü kısmi veya eksikse, ağ en yakın köşede stabil olur. </a:t>
            </a:r>
            <a:r>
              <a:rPr lang="tr-TR" dirty="0" err="1" smtClean="0"/>
              <a:t>Hopfield</a:t>
            </a:r>
            <a:r>
              <a:rPr lang="tr-TR" dirty="0" smtClean="0"/>
              <a:t> ağının uygulamalarından biri otomatik bağdaştırıcıdır.  Farklı örüntüleri belirten birkaç </a:t>
            </a:r>
            <a:r>
              <a:rPr lang="tr-TR" dirty="0" err="1" smtClean="0"/>
              <a:t>binary</a:t>
            </a:r>
            <a:r>
              <a:rPr lang="tr-TR" dirty="0" smtClean="0"/>
              <a:t> vektör ağda depolanabilir.</a:t>
            </a:r>
          </a:p>
          <a:p>
            <a:pPr algn="just">
              <a:buNone/>
            </a:pPr>
            <a:endParaRPr lang="tr-TR" baseline="300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53250" name="Picture 2"/>
          <p:cNvPicPr>
            <a:picLocks noChangeAspect="1" noChangeArrowheads="1"/>
          </p:cNvPicPr>
          <p:nvPr/>
        </p:nvPicPr>
        <p:blipFill>
          <a:blip r:embed="rId2" cstate="print"/>
          <a:srcRect/>
          <a:stretch>
            <a:fillRect/>
          </a:stretch>
        </p:blipFill>
        <p:spPr bwMode="auto">
          <a:xfrm>
            <a:off x="1357290" y="2000240"/>
            <a:ext cx="6357982" cy="44800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lnSpcReduction="10000"/>
          </a:bodyPr>
          <a:lstStyle/>
          <a:p>
            <a:pPr algn="just"/>
            <a:r>
              <a:rPr lang="tr-TR" dirty="0" smtClean="0"/>
              <a:t>Burada, giriş vektörlerini depolamak ve ağırlık değerlerini belirlemek için enerji eşitliği kullanılmıştır. Geri çağırma boyunca, ağ kısmi veya gürültülü giriş örüntüsüyle başlatılır. </a:t>
            </a:r>
          </a:p>
          <a:p>
            <a:pPr algn="just"/>
            <a:r>
              <a:rPr lang="tr-TR" b="1" dirty="0" smtClean="0"/>
              <a:t>Güncelleme işlemi minimum enerji fonksiyonuna ulaşana kadar ağın durumunu hareket ettirir. </a:t>
            </a:r>
            <a:r>
              <a:rPr lang="tr-TR" dirty="0" smtClean="0"/>
              <a:t>Eğer gürültülü veya kısmi örüntü hafıza örüntüsüne yeteri kadar yakınsa ağ doğru örüntüye yakınsar. </a:t>
            </a:r>
            <a:r>
              <a:rPr lang="tr-TR" dirty="0" err="1" smtClean="0"/>
              <a:t>Hopfield</a:t>
            </a:r>
            <a:r>
              <a:rPr lang="tr-TR" dirty="0" smtClean="0"/>
              <a:t> (1984) ağın yaklaşık dört devirde kararlı hale geldiğini göstermiştir ve ağda N nöron varsa 0.15xN stabil durumu hatırlayabilir.</a:t>
            </a:r>
            <a:endParaRPr lang="tr-TR"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pPr algn="just"/>
            <a:r>
              <a:rPr lang="tr-TR" i="1" dirty="0" smtClean="0"/>
              <a:t>Örnek 4.8:</a:t>
            </a:r>
            <a:r>
              <a:rPr lang="tr-TR" dirty="0" smtClean="0"/>
              <a:t> Bu örnekte, iki nöronlu bir </a:t>
            </a:r>
            <a:r>
              <a:rPr lang="tr-TR" dirty="0" err="1" smtClean="0"/>
              <a:t>Hopfield</a:t>
            </a:r>
            <a:r>
              <a:rPr lang="tr-TR" dirty="0" smtClean="0"/>
              <a:t> ağını bağdaştırıcı bir hafıza olarak düşüneceğiz. Ağ </a:t>
            </a:r>
            <a:r>
              <a:rPr lang="tr-TR" dirty="0" err="1" smtClean="0"/>
              <a:t>binary</a:t>
            </a:r>
            <a:r>
              <a:rPr lang="tr-TR" dirty="0" smtClean="0"/>
              <a:t> vektörleri kodlayabilir. </a:t>
            </a:r>
            <a:r>
              <a:rPr lang="tr-TR" dirty="0" err="1" smtClean="0"/>
              <a:t>Binary</a:t>
            </a:r>
            <a:r>
              <a:rPr lang="tr-TR" dirty="0" smtClean="0"/>
              <a:t> vektörler bir defa kodlandığında, herhangi bir kısmi veya eksik giriş için, ağ en yakın stabil duruma ulaşır veya en yakın kodlanmış </a:t>
            </a:r>
            <a:r>
              <a:rPr lang="tr-TR" dirty="0" err="1" smtClean="0"/>
              <a:t>binary</a:t>
            </a:r>
            <a:r>
              <a:rPr lang="tr-TR" dirty="0" smtClean="0"/>
              <a:t> örüntüsüne kavuşur. MATLAB </a:t>
            </a:r>
            <a:r>
              <a:rPr lang="tr-TR" dirty="0" err="1" smtClean="0"/>
              <a:t>nöral</a:t>
            </a:r>
            <a:r>
              <a:rPr lang="tr-TR" dirty="0" smtClean="0"/>
              <a:t> ağ </a:t>
            </a:r>
            <a:r>
              <a:rPr lang="tr-TR" dirty="0" err="1" smtClean="0"/>
              <a:t>toolbox’ını</a:t>
            </a:r>
            <a:r>
              <a:rPr lang="tr-TR" dirty="0" smtClean="0"/>
              <a:t> kullanarak iki-nöronlu bir </a:t>
            </a:r>
            <a:r>
              <a:rPr lang="tr-TR" dirty="0" err="1" smtClean="0"/>
              <a:t>Hopfield</a:t>
            </a:r>
            <a:r>
              <a:rPr lang="tr-TR" dirty="0" smtClean="0"/>
              <a:t> ağı gerçekleştirdik. Vektör kodları:</a:t>
            </a:r>
          </a:p>
          <a:p>
            <a:pPr algn="just"/>
            <a:endParaRPr lang="tr-TR" i="1" dirty="0"/>
          </a:p>
        </p:txBody>
      </p:sp>
      <p:pic>
        <p:nvPicPr>
          <p:cNvPr id="54274" name="Picture 2"/>
          <p:cNvPicPr>
            <a:picLocks noChangeAspect="1" noChangeArrowheads="1"/>
          </p:cNvPicPr>
          <p:nvPr/>
        </p:nvPicPr>
        <p:blipFill>
          <a:blip r:embed="rId2" cstate="print"/>
          <a:srcRect/>
          <a:stretch>
            <a:fillRect/>
          </a:stretch>
        </p:blipFill>
        <p:spPr bwMode="auto">
          <a:xfrm>
            <a:off x="2143108" y="5143512"/>
            <a:ext cx="4000528" cy="1285884"/>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lstStyle/>
          <a:p>
            <a:pPr algn="just"/>
            <a:r>
              <a:rPr lang="tr-TR" dirty="0" smtClean="0"/>
              <a:t>Ağ için durum uzayı Şekil 4.31’de gösterilmiştir. İki stabil durum uzayın köşe noktalarındadır.</a:t>
            </a:r>
          </a:p>
          <a:p>
            <a:pPr algn="just"/>
            <a:r>
              <a:rPr lang="tr-TR" dirty="0" smtClean="0"/>
              <a:t> Ağ bir defa bu stabil durumlarla belirtildikten sonra, başka herhangi bir başlama durumu için, ağ sınırlı sayıda </a:t>
            </a:r>
            <a:r>
              <a:rPr lang="tr-TR" dirty="0" err="1" smtClean="0"/>
              <a:t>iterasyonda</a:t>
            </a:r>
            <a:r>
              <a:rPr lang="tr-TR" dirty="0" smtClean="0"/>
              <a:t> iki stabil durumdan birine yerleşir. </a:t>
            </a:r>
          </a:p>
          <a:p>
            <a:pPr algn="just"/>
            <a:r>
              <a:rPr lang="tr-TR" dirty="0" smtClean="0"/>
              <a:t>Ağı 10 </a:t>
            </a:r>
            <a:r>
              <a:rPr lang="tr-TR" dirty="0" err="1" smtClean="0"/>
              <a:t>rasgele</a:t>
            </a:r>
            <a:r>
              <a:rPr lang="tr-TR" dirty="0" smtClean="0"/>
              <a:t> vektörle test ettik. Ağın stabil çıkışlara ulaştığı durumlar, her nokta için, Şekil 4.31’de gösterilmiştir. Herhangi bir </a:t>
            </a:r>
            <a:r>
              <a:rPr lang="tr-TR" dirty="0" err="1" smtClean="0"/>
              <a:t>rasgele</a:t>
            </a:r>
            <a:r>
              <a:rPr lang="tr-TR" dirty="0" smtClean="0"/>
              <a:t> giriş vektörü için, ağın en yakın stabil çıkışı ürettiği görülebilir.</a:t>
            </a:r>
            <a:endParaRPr lang="tr-T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4.10. </a:t>
            </a:r>
            <a:r>
              <a:rPr lang="tr-TR" dirty="0" err="1" smtClean="0"/>
              <a:t>CounterPropagation</a:t>
            </a:r>
            <a:r>
              <a:rPr lang="tr-TR" dirty="0" smtClean="0"/>
              <a:t> Ağ</a:t>
            </a:r>
            <a:endParaRPr lang="tr-TR" dirty="0"/>
          </a:p>
        </p:txBody>
      </p:sp>
      <p:sp>
        <p:nvSpPr>
          <p:cNvPr id="3" name="2 İçerik Yer Tutucusu"/>
          <p:cNvSpPr>
            <a:spLocks noGrp="1"/>
          </p:cNvSpPr>
          <p:nvPr>
            <p:ph idx="1"/>
          </p:nvPr>
        </p:nvSpPr>
        <p:spPr/>
        <p:txBody>
          <a:bodyPr>
            <a:normAutofit fontScale="85000" lnSpcReduction="10000"/>
          </a:bodyPr>
          <a:lstStyle/>
          <a:p>
            <a:pPr algn="just"/>
            <a:r>
              <a:rPr lang="tr-TR" dirty="0" err="1" smtClean="0"/>
              <a:t>Hecht</a:t>
            </a:r>
            <a:r>
              <a:rPr lang="tr-TR" dirty="0" smtClean="0"/>
              <a:t>-</a:t>
            </a:r>
            <a:r>
              <a:rPr lang="tr-TR" dirty="0" err="1" smtClean="0"/>
              <a:t>Nielsen</a:t>
            </a:r>
            <a:r>
              <a:rPr lang="tr-TR" dirty="0" smtClean="0"/>
              <a:t> (1987, 1990), </a:t>
            </a:r>
            <a:r>
              <a:rPr lang="tr-TR" dirty="0" err="1" smtClean="0"/>
              <a:t>Kohonen’in</a:t>
            </a:r>
            <a:r>
              <a:rPr lang="tr-TR" dirty="0" smtClean="0"/>
              <a:t> kendi kendini organize eden harita (1982) ve </a:t>
            </a:r>
            <a:r>
              <a:rPr lang="tr-TR" dirty="0" err="1" smtClean="0"/>
              <a:t>Grossberg’in</a:t>
            </a:r>
            <a:r>
              <a:rPr lang="tr-TR" dirty="0" smtClean="0"/>
              <a:t> </a:t>
            </a:r>
            <a:r>
              <a:rPr lang="tr-TR" dirty="0" err="1" smtClean="0"/>
              <a:t>outstar</a:t>
            </a:r>
            <a:r>
              <a:rPr lang="tr-TR" dirty="0" smtClean="0"/>
              <a:t> ağı (1969, 1971, 1982) algoritmalarının kombinasyonu olan </a:t>
            </a:r>
            <a:r>
              <a:rPr lang="tr-TR" dirty="0" err="1" smtClean="0"/>
              <a:t>counterpropagation</a:t>
            </a:r>
            <a:r>
              <a:rPr lang="tr-TR" dirty="0" smtClean="0"/>
              <a:t> ağını tasarlamıştır. </a:t>
            </a:r>
          </a:p>
          <a:p>
            <a:pPr algn="just"/>
            <a:r>
              <a:rPr lang="tr-TR" b="1" dirty="0" smtClean="0"/>
              <a:t>Bu ağın en temel avantajı her iki algoritmanın özelliklerine sahiptir. Ağ giriş vektörlerini çıkış vektörlerine haritalama yapan bir haritalama ağı gibi çalışır. Giriş-çıkış vektörleri </a:t>
            </a:r>
            <a:r>
              <a:rPr lang="tr-TR" b="1" dirty="0" err="1" smtClean="0"/>
              <a:t>binary</a:t>
            </a:r>
            <a:r>
              <a:rPr lang="tr-TR" b="1" dirty="0" smtClean="0"/>
              <a:t> veya sürekli olabilir. </a:t>
            </a:r>
            <a:r>
              <a:rPr lang="tr-TR" dirty="0" smtClean="0"/>
              <a:t>Ağ bir kere eğitildikten sonra, uygulanan bir giriş vektörü uygun çıkış vektörünü üretir.</a:t>
            </a:r>
          </a:p>
          <a:p>
            <a:pPr algn="just"/>
            <a:r>
              <a:rPr lang="tr-TR" b="1" dirty="0" err="1" smtClean="0"/>
              <a:t>Counterpropagation</a:t>
            </a:r>
            <a:r>
              <a:rPr lang="tr-TR" b="1" dirty="0" smtClean="0"/>
              <a:t> ağının genelleme kapasitesi, giriş vektörü olarak verilen gürültülü veya eksik vektöre karşı doğru çıkış vektörü üretilmesine izin verir. Bu özellik bilgisayar görme uygulamalarında çok kullanışlıdır. </a:t>
            </a:r>
            <a:endParaRPr lang="tr-TR" b="1"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55298" name="Picture 2"/>
          <p:cNvPicPr>
            <a:picLocks noChangeAspect="1" noChangeArrowheads="1"/>
          </p:cNvPicPr>
          <p:nvPr/>
        </p:nvPicPr>
        <p:blipFill>
          <a:blip r:embed="rId2" cstate="print"/>
          <a:srcRect/>
          <a:stretch>
            <a:fillRect/>
          </a:stretch>
        </p:blipFill>
        <p:spPr bwMode="auto">
          <a:xfrm>
            <a:off x="1571604" y="2285992"/>
            <a:ext cx="6463586" cy="3857652"/>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a:bodyPr>
          <a:lstStyle/>
          <a:p>
            <a:pPr algn="just"/>
            <a:r>
              <a:rPr lang="tr-TR" sz="2000" dirty="0" smtClean="0"/>
              <a:t>Şekil 4.32 bir </a:t>
            </a:r>
            <a:r>
              <a:rPr lang="tr-TR" sz="2000" dirty="0" err="1" smtClean="0"/>
              <a:t>counterpropagation</a:t>
            </a:r>
            <a:r>
              <a:rPr lang="tr-TR" sz="2000" dirty="0" smtClean="0"/>
              <a:t> ağını gösterir. Ağ üç katmandan oluşur: giriş katmanı, gizli katman ve çıkış katmanı.</a:t>
            </a:r>
          </a:p>
          <a:p>
            <a:pPr algn="just"/>
            <a:r>
              <a:rPr lang="tr-TR" sz="2000" dirty="0" smtClean="0"/>
              <a:t>Gizli katman, eğitilmemiş öğrenme için rekabetçi birimli </a:t>
            </a:r>
            <a:r>
              <a:rPr lang="tr-TR" sz="2000" dirty="0" err="1" smtClean="0"/>
              <a:t>Kohonen</a:t>
            </a:r>
            <a:r>
              <a:rPr lang="tr-TR" sz="2000" dirty="0" smtClean="0"/>
              <a:t> katmanıdır ve çıkış katmanı da </a:t>
            </a:r>
            <a:r>
              <a:rPr lang="tr-TR" sz="2000" dirty="0" err="1" smtClean="0"/>
              <a:t>Widrow</a:t>
            </a:r>
            <a:r>
              <a:rPr lang="tr-TR" sz="2000" dirty="0" smtClean="0"/>
              <a:t>-</a:t>
            </a:r>
            <a:r>
              <a:rPr lang="tr-TR" sz="2000" dirty="0" err="1" smtClean="0"/>
              <a:t>Hoff</a:t>
            </a:r>
            <a:r>
              <a:rPr lang="tr-TR" sz="2000" dirty="0" smtClean="0"/>
              <a:t> (1960) veya </a:t>
            </a:r>
            <a:r>
              <a:rPr lang="tr-TR" sz="2000" dirty="0" err="1" smtClean="0"/>
              <a:t>Grossberg</a:t>
            </a:r>
            <a:r>
              <a:rPr lang="tr-TR" sz="2000" dirty="0" smtClean="0"/>
              <a:t> kuralıyla eğitilmiş bir </a:t>
            </a:r>
            <a:r>
              <a:rPr lang="tr-TR" sz="2000" dirty="0" err="1" smtClean="0"/>
              <a:t>Grossberg</a:t>
            </a:r>
            <a:r>
              <a:rPr lang="tr-TR" sz="2000" dirty="0" smtClean="0"/>
              <a:t> katmanıdır. </a:t>
            </a:r>
            <a:r>
              <a:rPr lang="tr-TR" sz="2000" dirty="0" err="1" smtClean="0"/>
              <a:t>Counterpropagation</a:t>
            </a:r>
            <a:r>
              <a:rPr lang="tr-TR" sz="2000" dirty="0" smtClean="0"/>
              <a:t> ağı (</a:t>
            </a:r>
            <a:r>
              <a:rPr lang="tr-TR" sz="2000" dirty="0" err="1" smtClean="0"/>
              <a:t>x</a:t>
            </a:r>
            <a:r>
              <a:rPr lang="tr-TR" sz="2000" baseline="-25000" dirty="0" err="1" smtClean="0"/>
              <a:t>i</a:t>
            </a:r>
            <a:r>
              <a:rPr lang="tr-TR" sz="2000" dirty="0" smtClean="0"/>
              <a:t>,</a:t>
            </a:r>
            <a:r>
              <a:rPr lang="tr-TR" sz="2000" dirty="0" err="1" smtClean="0"/>
              <a:t>y</a:t>
            </a:r>
            <a:r>
              <a:rPr lang="tr-TR" sz="2000" baseline="-25000" dirty="0" err="1" smtClean="0"/>
              <a:t>i</a:t>
            </a:r>
            <a:r>
              <a:rPr lang="tr-TR" sz="2000" dirty="0" smtClean="0"/>
              <a:t>) vektör çiftlerini depolayabilir. x=(x</a:t>
            </a:r>
            <a:r>
              <a:rPr lang="tr-TR" sz="2000" baseline="-25000" dirty="0" smtClean="0"/>
              <a:t>1</a:t>
            </a:r>
            <a:r>
              <a:rPr lang="tr-TR" sz="2000" dirty="0" smtClean="0"/>
              <a:t>,x</a:t>
            </a:r>
            <a:r>
              <a:rPr lang="tr-TR" sz="2000" baseline="-25000" dirty="0" smtClean="0"/>
              <a:t>2</a:t>
            </a:r>
            <a:r>
              <a:rPr lang="tr-TR" sz="2000" dirty="0" smtClean="0"/>
              <a:t>,…,</a:t>
            </a:r>
            <a:r>
              <a:rPr lang="tr-TR" sz="2000" dirty="0" err="1" smtClean="0"/>
              <a:t>x</a:t>
            </a:r>
            <a:r>
              <a:rPr lang="tr-TR" sz="2000" baseline="-25000" dirty="0" err="1" smtClean="0"/>
              <a:t>n</a:t>
            </a:r>
            <a:r>
              <a:rPr lang="tr-TR" sz="2000" dirty="0" smtClean="0"/>
              <a:t>)</a:t>
            </a:r>
            <a:r>
              <a:rPr lang="tr-TR" sz="2000" baseline="30000" dirty="0" smtClean="0"/>
              <a:t>T</a:t>
            </a:r>
            <a:r>
              <a:rPr lang="tr-TR" sz="2000" dirty="0" smtClean="0"/>
              <a:t>  giriş vektörü olsun. L</a:t>
            </a:r>
            <a:r>
              <a:rPr lang="tr-TR" sz="2000" baseline="-25000" dirty="0" smtClean="0"/>
              <a:t>1</a:t>
            </a:r>
            <a:r>
              <a:rPr lang="tr-TR" sz="2000" dirty="0" smtClean="0"/>
              <a:t> ve L</a:t>
            </a:r>
            <a:r>
              <a:rPr lang="tr-TR" sz="2000" baseline="-25000" dirty="0" smtClean="0"/>
              <a:t>2</a:t>
            </a:r>
            <a:r>
              <a:rPr lang="tr-TR" sz="2000" dirty="0" smtClean="0"/>
              <a:t> katmanları arasındaki ağırlıklar P matrisinin elemanlarıyla, L</a:t>
            </a:r>
            <a:r>
              <a:rPr lang="tr-TR" sz="2000" baseline="-25000" dirty="0" smtClean="0"/>
              <a:t>2</a:t>
            </a:r>
            <a:r>
              <a:rPr lang="tr-TR" sz="2000" dirty="0" smtClean="0"/>
              <a:t> ve L</a:t>
            </a:r>
            <a:r>
              <a:rPr lang="tr-TR" sz="2000" baseline="-25000" dirty="0" smtClean="0"/>
              <a:t>3</a:t>
            </a:r>
            <a:r>
              <a:rPr lang="tr-TR" sz="2000" dirty="0" smtClean="0"/>
              <a:t> katmanları arasındaki ağırlıklar da Q matrisinin elemanlarıyla gösterilmiştir. </a:t>
            </a:r>
            <a:r>
              <a:rPr lang="tr-TR" sz="2000" dirty="0" err="1" smtClean="0"/>
              <a:t>p</a:t>
            </a:r>
            <a:r>
              <a:rPr lang="tr-TR" sz="2000" baseline="-25000" dirty="0" err="1" smtClean="0"/>
              <a:t>ji</a:t>
            </a:r>
            <a:r>
              <a:rPr lang="tr-TR" sz="2000" dirty="0" smtClean="0"/>
              <a:t> elemanı L</a:t>
            </a:r>
            <a:r>
              <a:rPr lang="tr-TR" sz="2000" baseline="-25000" dirty="0" smtClean="0"/>
              <a:t>1</a:t>
            </a:r>
            <a:r>
              <a:rPr lang="tr-TR" sz="2000" dirty="0" smtClean="0"/>
              <a:t> katmanındaki i birimi ile L</a:t>
            </a:r>
            <a:r>
              <a:rPr lang="tr-TR" sz="2000" baseline="-25000" dirty="0" smtClean="0"/>
              <a:t>2</a:t>
            </a:r>
            <a:r>
              <a:rPr lang="tr-TR" sz="2000" dirty="0" smtClean="0"/>
              <a:t> katmanındaki j birimi arasındaki ağırlığı gösterir. </a:t>
            </a:r>
            <a:r>
              <a:rPr lang="tr-TR" sz="2000" dirty="0" err="1" smtClean="0"/>
              <a:t>q</a:t>
            </a:r>
            <a:r>
              <a:rPr lang="tr-TR" sz="2000" baseline="-25000" dirty="0" err="1" smtClean="0"/>
              <a:t>kj</a:t>
            </a:r>
            <a:r>
              <a:rPr lang="tr-TR" sz="2000" dirty="0" smtClean="0"/>
              <a:t> elemanı L</a:t>
            </a:r>
            <a:r>
              <a:rPr lang="tr-TR" sz="2000" baseline="-25000" dirty="0" smtClean="0"/>
              <a:t>2</a:t>
            </a:r>
            <a:r>
              <a:rPr lang="tr-TR" sz="2000" dirty="0" smtClean="0"/>
              <a:t> katmanındaki j birimi ile L</a:t>
            </a:r>
            <a:r>
              <a:rPr lang="tr-TR" sz="2000" baseline="-25000" dirty="0" smtClean="0"/>
              <a:t>3</a:t>
            </a:r>
            <a:r>
              <a:rPr lang="tr-TR" sz="2000" dirty="0" smtClean="0"/>
              <a:t> katmanındaki k birimi arasındaki ağırlığı gösterir. </a:t>
            </a:r>
            <a:r>
              <a:rPr lang="tr-TR" sz="2000" dirty="0" err="1" smtClean="0"/>
              <a:t>P</a:t>
            </a:r>
            <a:r>
              <a:rPr lang="tr-TR" sz="2000" baseline="-25000" dirty="0" err="1" smtClean="0"/>
              <a:t>j</a:t>
            </a:r>
            <a:r>
              <a:rPr lang="tr-TR" sz="2000" dirty="0" smtClean="0"/>
              <a:t> ağırlık vektörleri aşağıdaki gibi </a:t>
            </a:r>
            <a:r>
              <a:rPr lang="tr-TR" sz="2000" dirty="0" err="1" smtClean="0"/>
              <a:t>normalize</a:t>
            </a:r>
            <a:r>
              <a:rPr lang="tr-TR" sz="2000" dirty="0" smtClean="0"/>
              <a:t> edilmiştir. </a:t>
            </a:r>
          </a:p>
          <a:p>
            <a:pPr algn="just"/>
            <a:endParaRPr lang="tr-TR" dirty="0"/>
          </a:p>
        </p:txBody>
      </p:sp>
      <p:pic>
        <p:nvPicPr>
          <p:cNvPr id="56322" name="Picture 2"/>
          <p:cNvPicPr>
            <a:picLocks noChangeAspect="1" noChangeArrowheads="1"/>
          </p:cNvPicPr>
          <p:nvPr/>
        </p:nvPicPr>
        <p:blipFill>
          <a:blip r:embed="rId2" cstate="print"/>
          <a:srcRect/>
          <a:stretch>
            <a:fillRect/>
          </a:stretch>
        </p:blipFill>
        <p:spPr bwMode="auto">
          <a:xfrm>
            <a:off x="3143240" y="5786454"/>
            <a:ext cx="4607648" cy="10715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85000" lnSpcReduction="20000"/>
          </a:bodyPr>
          <a:lstStyle/>
          <a:p>
            <a:pPr algn="just"/>
            <a:r>
              <a:rPr lang="tr-TR" dirty="0" smtClean="0"/>
              <a:t>n</a:t>
            </a:r>
            <a:r>
              <a:rPr lang="tr-TR" baseline="-25000" dirty="0" smtClean="0"/>
              <a:t>1</a:t>
            </a:r>
            <a:r>
              <a:rPr lang="tr-TR" dirty="0" smtClean="0"/>
              <a:t>, L</a:t>
            </a:r>
            <a:r>
              <a:rPr lang="tr-TR" baseline="-25000" dirty="0" smtClean="0"/>
              <a:t>1</a:t>
            </a:r>
            <a:r>
              <a:rPr lang="tr-TR" dirty="0" smtClean="0"/>
              <a:t> katmanındaki birim sayısıdır. L</a:t>
            </a:r>
            <a:r>
              <a:rPr lang="tr-TR" baseline="-25000" dirty="0" smtClean="0"/>
              <a:t>2</a:t>
            </a:r>
            <a:r>
              <a:rPr lang="tr-TR" dirty="0" smtClean="0"/>
              <a:t> katmanındaki birimlerin ağ girişi ise;</a:t>
            </a:r>
          </a:p>
          <a:p>
            <a:pPr algn="just">
              <a:buNone/>
            </a:pPr>
            <a:endParaRPr lang="tr-TR" dirty="0" smtClean="0"/>
          </a:p>
          <a:p>
            <a:pPr algn="just">
              <a:buNone/>
            </a:pPr>
            <a:endParaRPr lang="tr-TR" dirty="0" smtClean="0"/>
          </a:p>
          <a:p>
            <a:pPr algn="just"/>
            <a:r>
              <a:rPr lang="tr-TR" dirty="0" err="1" smtClean="0"/>
              <a:t>Maximum</a:t>
            </a:r>
            <a:r>
              <a:rPr lang="tr-TR" dirty="0" smtClean="0"/>
              <a:t> ağ girişli birim kazanır. Yarıştan sonra, gizli katman aktivasyon fonksiyonu;</a:t>
            </a:r>
          </a:p>
          <a:p>
            <a:pPr algn="just">
              <a:buNone/>
            </a:pPr>
            <a:endParaRPr lang="tr-TR" dirty="0" smtClean="0"/>
          </a:p>
          <a:p>
            <a:pPr algn="just"/>
            <a:r>
              <a:rPr lang="tr-TR" dirty="0" smtClean="0"/>
              <a:t>L</a:t>
            </a:r>
            <a:r>
              <a:rPr lang="tr-TR" baseline="-25000" dirty="0" smtClean="0"/>
              <a:t>3</a:t>
            </a:r>
            <a:r>
              <a:rPr lang="tr-TR" dirty="0" smtClean="0"/>
              <a:t> katmanındaki çıkış ise;</a:t>
            </a:r>
          </a:p>
          <a:p>
            <a:pPr lvl="1" algn="just">
              <a:buNone/>
            </a:pPr>
            <a:r>
              <a:rPr lang="tr-TR" dirty="0" smtClean="0"/>
              <a:t>                                                  :n</a:t>
            </a:r>
            <a:r>
              <a:rPr lang="tr-TR" baseline="-25000" dirty="0" smtClean="0"/>
              <a:t>2</a:t>
            </a:r>
            <a:r>
              <a:rPr lang="tr-TR" dirty="0" smtClean="0"/>
              <a:t>, gizli katmandaki birimlerin </a:t>
            </a:r>
          </a:p>
          <a:p>
            <a:pPr algn="just">
              <a:buNone/>
            </a:pPr>
            <a:r>
              <a:rPr lang="tr-TR" dirty="0" smtClean="0"/>
              <a:t>	</a:t>
            </a:r>
          </a:p>
          <a:p>
            <a:pPr algn="just">
              <a:buNone/>
            </a:pPr>
            <a:r>
              <a:rPr lang="tr-TR" dirty="0" smtClean="0"/>
              <a:t>	sayısını verir.  Eğitim boyunca, her iki katman güncellenir. </a:t>
            </a:r>
            <a:r>
              <a:rPr lang="tr-TR" dirty="0" err="1" smtClean="0"/>
              <a:t>Kohonen</a:t>
            </a:r>
            <a:r>
              <a:rPr lang="tr-TR" dirty="0" smtClean="0"/>
              <a:t> katmanı benzer olan giriş vektörlerini gruplara sınıflandırır. Bu, L</a:t>
            </a:r>
            <a:r>
              <a:rPr lang="tr-TR" baseline="-25000" dirty="0" smtClean="0"/>
              <a:t>1</a:t>
            </a:r>
            <a:r>
              <a:rPr lang="tr-TR" dirty="0" smtClean="0"/>
              <a:t> ve L</a:t>
            </a:r>
            <a:r>
              <a:rPr lang="tr-TR" baseline="-25000" dirty="0" smtClean="0"/>
              <a:t>2</a:t>
            </a:r>
            <a:r>
              <a:rPr lang="tr-TR" dirty="0" smtClean="0"/>
              <a:t> katmanları arasındaki ağırlıkları ayarlayarak  gerçekleştirilir.</a:t>
            </a:r>
            <a:endParaRPr lang="tr-TR" dirty="0"/>
          </a:p>
        </p:txBody>
      </p:sp>
      <p:pic>
        <p:nvPicPr>
          <p:cNvPr id="57346" name="Picture 2"/>
          <p:cNvPicPr>
            <a:picLocks noChangeAspect="1" noChangeArrowheads="1"/>
          </p:cNvPicPr>
          <p:nvPr/>
        </p:nvPicPr>
        <p:blipFill>
          <a:blip r:embed="rId2" cstate="print"/>
          <a:srcRect/>
          <a:stretch>
            <a:fillRect/>
          </a:stretch>
        </p:blipFill>
        <p:spPr bwMode="auto">
          <a:xfrm>
            <a:off x="2500298" y="2214554"/>
            <a:ext cx="5143536" cy="857256"/>
          </a:xfrm>
          <a:prstGeom prst="rect">
            <a:avLst/>
          </a:prstGeom>
          <a:noFill/>
          <a:ln w="9525">
            <a:noFill/>
            <a:miter lim="800000"/>
            <a:headEnd/>
            <a:tailEnd/>
          </a:ln>
          <a:effectLst/>
        </p:spPr>
      </p:pic>
      <p:pic>
        <p:nvPicPr>
          <p:cNvPr id="57347" name="Picture 3"/>
          <p:cNvPicPr>
            <a:picLocks noChangeAspect="1" noChangeArrowheads="1"/>
          </p:cNvPicPr>
          <p:nvPr/>
        </p:nvPicPr>
        <p:blipFill>
          <a:blip r:embed="rId3" cstate="print"/>
          <a:srcRect/>
          <a:stretch>
            <a:fillRect/>
          </a:stretch>
        </p:blipFill>
        <p:spPr bwMode="auto">
          <a:xfrm>
            <a:off x="4071934" y="3500438"/>
            <a:ext cx="3905250" cy="714380"/>
          </a:xfrm>
          <a:prstGeom prst="rect">
            <a:avLst/>
          </a:prstGeom>
          <a:noFill/>
          <a:ln w="9525">
            <a:noFill/>
            <a:miter lim="800000"/>
            <a:headEnd/>
            <a:tailEnd/>
          </a:ln>
          <a:effectLst/>
        </p:spPr>
      </p:pic>
      <p:pic>
        <p:nvPicPr>
          <p:cNvPr id="57348" name="Picture 4"/>
          <p:cNvPicPr>
            <a:picLocks noChangeAspect="1" noChangeArrowheads="1"/>
          </p:cNvPicPr>
          <p:nvPr/>
        </p:nvPicPr>
        <p:blipFill>
          <a:blip r:embed="rId4" cstate="print"/>
          <a:srcRect/>
          <a:stretch>
            <a:fillRect/>
          </a:stretch>
        </p:blipFill>
        <p:spPr bwMode="auto">
          <a:xfrm>
            <a:off x="714348" y="4429132"/>
            <a:ext cx="3357586" cy="6080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sp>
        <p:nvSpPr>
          <p:cNvPr id="3" name="2 İçerik Yer Tutucusu"/>
          <p:cNvSpPr>
            <a:spLocks noGrp="1"/>
          </p:cNvSpPr>
          <p:nvPr>
            <p:ph idx="1"/>
          </p:nvPr>
        </p:nvSpPr>
        <p:spPr/>
        <p:txBody>
          <a:bodyPr>
            <a:normAutofit/>
          </a:bodyPr>
          <a:lstStyle/>
          <a:p>
            <a:pPr algn="just"/>
            <a:r>
              <a:rPr lang="tr-TR" dirty="0" smtClean="0"/>
              <a:t>Bir </a:t>
            </a:r>
            <a:r>
              <a:rPr lang="tr-TR" dirty="0" err="1" smtClean="0"/>
              <a:t>nöral</a:t>
            </a:r>
            <a:r>
              <a:rPr lang="tr-TR" dirty="0" smtClean="0"/>
              <a:t> ağ, ağ mimarisi olarak adlandırılan bağlantısının örüntüsü ve öğrenme algoritmasıyla karakterize edilir. Öğrenme algoritması ağırlıkları veya bağlantı kuvvetlerini tanımlar. Ağlar için çok kullanılan mimariler; iki-katmanlı ileri-beslemeli ağ, üç-katmanlı ileri-beslemeli ağ ve geri besleme bağlantılı tek-katmanlı ağlardır. Bunlar 4.1-4.3’te gösterilmiştir.</a:t>
            </a:r>
          </a:p>
          <a:p>
            <a:pPr algn="just"/>
            <a:endParaRPr lang="tr-TR" dirty="0" smtClean="0"/>
          </a:p>
          <a:p>
            <a:pPr algn="just"/>
            <a:endParaRPr lang="tr-TR" dirty="0" smtClean="0"/>
          </a:p>
          <a:p>
            <a:pPr algn="just"/>
            <a:endParaRPr lang="tr-TR" dirty="0" smtClean="0"/>
          </a:p>
          <a:p>
            <a:pPr algn="just"/>
            <a:endParaRPr lang="tr-TR" dirty="0" smtClean="0"/>
          </a:p>
          <a:p>
            <a:pPr algn="just"/>
            <a:endParaRPr lang="tr-TR" dirty="0" smtClean="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pPr algn="just"/>
            <a:r>
              <a:rPr lang="tr-TR" dirty="0" smtClean="0"/>
              <a:t>Ağırlıklar sadece kazana birime güncellenir. Ağırlıklardaki değişim;</a:t>
            </a:r>
          </a:p>
          <a:p>
            <a:pPr algn="just">
              <a:buNone/>
            </a:pPr>
            <a:r>
              <a:rPr lang="tr-TR" dirty="0" smtClean="0"/>
              <a:t>                                       , burada </a:t>
            </a:r>
            <a:r>
              <a:rPr lang="el-GR" dirty="0" smtClean="0"/>
              <a:t>α</a:t>
            </a:r>
            <a:r>
              <a:rPr lang="tr-TR" dirty="0" smtClean="0"/>
              <a:t>: öğrenme sabitidir. </a:t>
            </a:r>
          </a:p>
          <a:p>
            <a:pPr algn="just">
              <a:buNone/>
            </a:pPr>
            <a:r>
              <a:rPr lang="tr-TR" dirty="0" smtClean="0"/>
              <a:t>					(0&lt;</a:t>
            </a:r>
            <a:r>
              <a:rPr lang="el-GR" dirty="0" smtClean="0"/>
              <a:t> α</a:t>
            </a:r>
            <a:r>
              <a:rPr lang="tr-TR" dirty="0" smtClean="0"/>
              <a:t>&lt;&lt;1.0)</a:t>
            </a:r>
          </a:p>
          <a:p>
            <a:pPr algn="just"/>
            <a:r>
              <a:rPr lang="tr-TR" dirty="0" smtClean="0"/>
              <a:t>L</a:t>
            </a:r>
            <a:r>
              <a:rPr lang="tr-TR" baseline="-25000" dirty="0" smtClean="0"/>
              <a:t>2</a:t>
            </a:r>
            <a:r>
              <a:rPr lang="tr-TR" dirty="0" smtClean="0"/>
              <a:t> ve L</a:t>
            </a:r>
            <a:r>
              <a:rPr lang="tr-TR" baseline="-25000" dirty="0" smtClean="0"/>
              <a:t>3 </a:t>
            </a:r>
            <a:r>
              <a:rPr lang="tr-TR" dirty="0" smtClean="0"/>
              <a:t>katmanları arasındaki ağırlıklar aşağıdaki gibi güncellenir:</a:t>
            </a:r>
          </a:p>
          <a:p>
            <a:pPr algn="just">
              <a:buNone/>
            </a:pPr>
            <a:r>
              <a:rPr lang="tr-TR" dirty="0" smtClean="0"/>
              <a:t>                                      , burada </a:t>
            </a:r>
            <a:r>
              <a:rPr lang="el-GR" dirty="0" smtClean="0"/>
              <a:t>β</a:t>
            </a:r>
            <a:r>
              <a:rPr lang="tr-TR" dirty="0" smtClean="0"/>
              <a:t>: öğrenme sabiti, ỹ</a:t>
            </a:r>
            <a:r>
              <a:rPr lang="tr-TR" baseline="-25000" dirty="0" smtClean="0"/>
              <a:t>i</a:t>
            </a:r>
            <a:r>
              <a:rPr lang="tr-TR" dirty="0" smtClean="0"/>
              <a:t>: L3 katmanındaki j biriminin çıkışı ve </a:t>
            </a:r>
            <a:r>
              <a:rPr lang="tr-TR" dirty="0" err="1" smtClean="0"/>
              <a:t>y</a:t>
            </a:r>
            <a:r>
              <a:rPr lang="tr-TR" baseline="-25000" dirty="0" err="1" smtClean="0"/>
              <a:t>i</a:t>
            </a:r>
            <a:r>
              <a:rPr lang="tr-TR" dirty="0" smtClean="0"/>
              <a:t>: i biriminde istenen çıkış veya gerçek çıkış.</a:t>
            </a:r>
            <a:endParaRPr lang="tr-TR" baseline="-25000" dirty="0" smtClean="0"/>
          </a:p>
        </p:txBody>
      </p:sp>
      <p:pic>
        <p:nvPicPr>
          <p:cNvPr id="58370" name="Picture 2"/>
          <p:cNvPicPr>
            <a:picLocks noChangeAspect="1" noChangeArrowheads="1"/>
          </p:cNvPicPr>
          <p:nvPr/>
        </p:nvPicPr>
        <p:blipFill>
          <a:blip r:embed="rId2" cstate="print"/>
          <a:srcRect/>
          <a:stretch>
            <a:fillRect/>
          </a:stretch>
        </p:blipFill>
        <p:spPr bwMode="auto">
          <a:xfrm>
            <a:off x="500034" y="2857496"/>
            <a:ext cx="3067053" cy="928694"/>
          </a:xfrm>
          <a:prstGeom prst="rect">
            <a:avLst/>
          </a:prstGeom>
          <a:noFill/>
          <a:ln w="9525">
            <a:noFill/>
            <a:miter lim="800000"/>
            <a:headEnd/>
            <a:tailEnd/>
          </a:ln>
          <a:effectLst/>
        </p:spPr>
      </p:pic>
      <p:pic>
        <p:nvPicPr>
          <p:cNvPr id="58371" name="Picture 3"/>
          <p:cNvPicPr>
            <a:picLocks noChangeAspect="1" noChangeArrowheads="1"/>
          </p:cNvPicPr>
          <p:nvPr/>
        </p:nvPicPr>
        <p:blipFill>
          <a:blip r:embed="rId3" cstate="print"/>
          <a:srcRect/>
          <a:stretch>
            <a:fillRect/>
          </a:stretch>
        </p:blipFill>
        <p:spPr bwMode="auto">
          <a:xfrm>
            <a:off x="571472" y="4500570"/>
            <a:ext cx="3143272" cy="642942"/>
          </a:xfrm>
          <a:prstGeom prst="rect">
            <a:avLst/>
          </a:prstGeom>
          <a:noFill/>
          <a:ln w="9525">
            <a:noFill/>
            <a:miter lim="800000"/>
            <a:headEnd/>
            <a:tailEnd/>
          </a:ln>
          <a:effec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normAutofit fontScale="70000" lnSpcReduction="20000"/>
          </a:bodyPr>
          <a:lstStyle/>
          <a:p>
            <a:pPr algn="just"/>
            <a:r>
              <a:rPr lang="tr-TR" dirty="0" err="1" smtClean="0"/>
              <a:t>Counterpropagation</a:t>
            </a:r>
            <a:r>
              <a:rPr lang="tr-TR" dirty="0" smtClean="0"/>
              <a:t> ağı giriş vektörünün </a:t>
            </a:r>
            <a:r>
              <a:rPr lang="tr-TR" dirty="0" err="1" smtClean="0"/>
              <a:t>normalize</a:t>
            </a:r>
            <a:r>
              <a:rPr lang="tr-TR" dirty="0" smtClean="0"/>
              <a:t> edilmesini gerektirir, şöyle ki;</a:t>
            </a:r>
          </a:p>
          <a:p>
            <a:pPr algn="just">
              <a:buNone/>
            </a:pPr>
            <a:endParaRPr lang="tr-TR" dirty="0" smtClean="0"/>
          </a:p>
          <a:p>
            <a:pPr algn="just"/>
            <a:endParaRPr lang="tr-TR" dirty="0" smtClean="0"/>
          </a:p>
          <a:p>
            <a:pPr algn="just"/>
            <a:endParaRPr lang="tr-TR" dirty="0" smtClean="0"/>
          </a:p>
          <a:p>
            <a:pPr algn="just"/>
            <a:r>
              <a:rPr lang="tr-TR" dirty="0" smtClean="0"/>
              <a:t>Tam </a:t>
            </a:r>
            <a:r>
              <a:rPr lang="tr-TR" dirty="0" err="1" smtClean="0"/>
              <a:t>counterpropagation</a:t>
            </a:r>
            <a:r>
              <a:rPr lang="tr-TR" dirty="0" smtClean="0"/>
              <a:t> ağı Şekil 4.33’te gösterilmiştir. Ağ iki giriş vektörüne ve iki çıkış vektörüne sahiptir. x ve y giriş vektörleri sırasıyla x’ ve y’ çıkış vektörlerini üretir. x’ ve y’ vektörleri, x ve </a:t>
            </a:r>
            <a:r>
              <a:rPr lang="tr-TR" dirty="0" err="1" smtClean="0"/>
              <a:t>y’nin</a:t>
            </a:r>
            <a:r>
              <a:rPr lang="tr-TR" dirty="0" smtClean="0"/>
              <a:t> yaklaşımlarıdır. Eğitim boyunca, x ve y giriş vektörü olarak uygulanmıştır. </a:t>
            </a:r>
          </a:p>
          <a:p>
            <a:pPr algn="just"/>
            <a:r>
              <a:rPr lang="tr-TR" dirty="0" smtClean="0"/>
              <a:t>Ağ haritalama için eğitilmiştir: x, x’ ne haritalanmıştır ve y, y’ ne haritalanmıştır. Kendi başına özdeşlik haritalama kullanışlı değildir. </a:t>
            </a:r>
          </a:p>
          <a:p>
            <a:pPr algn="just"/>
            <a:r>
              <a:rPr lang="tr-TR" b="1" dirty="0" smtClean="0"/>
              <a:t>Bununla birlikte ağ ilginç bir uygulamaya sahiptir. Eğer , y vektörünü 0’a </a:t>
            </a:r>
            <a:r>
              <a:rPr lang="tr-TR" b="1" dirty="0" err="1" smtClean="0"/>
              <a:t>setleyerek</a:t>
            </a:r>
            <a:r>
              <a:rPr lang="tr-TR" b="1" dirty="0" smtClean="0"/>
              <a:t>, x vektörünü verirsek ağ hala x’ ve y’ çıkışlarının her ikisini de üretecektir. Benzer olarak, x vektörünü 0’a </a:t>
            </a:r>
            <a:r>
              <a:rPr lang="tr-TR" b="1" dirty="0" err="1" smtClean="0"/>
              <a:t>setleyerek</a:t>
            </a:r>
            <a:r>
              <a:rPr lang="tr-TR" b="1" dirty="0" smtClean="0"/>
              <a:t>, y vektörünü verirsek ağ hala x’  nü üretecektir. x ve y vektörleri ters fonksiyonları temsil edebilir. Bir fonksiyonu ve tersini üretebilme yeteneği </a:t>
            </a:r>
            <a:r>
              <a:rPr lang="tr-TR" b="1" dirty="0" err="1" smtClean="0"/>
              <a:t>counterpropagation</a:t>
            </a:r>
            <a:r>
              <a:rPr lang="tr-TR" b="1" dirty="0" smtClean="0"/>
              <a:t> ağını çoğu uygulamalarda kullanışlı kılmıştır.</a:t>
            </a:r>
          </a:p>
        </p:txBody>
      </p:sp>
      <p:pic>
        <p:nvPicPr>
          <p:cNvPr id="59394" name="Picture 2"/>
          <p:cNvPicPr>
            <a:picLocks noChangeAspect="1" noChangeArrowheads="1"/>
          </p:cNvPicPr>
          <p:nvPr/>
        </p:nvPicPr>
        <p:blipFill>
          <a:blip r:embed="rId2" cstate="print"/>
          <a:srcRect/>
          <a:stretch>
            <a:fillRect/>
          </a:stretch>
        </p:blipFill>
        <p:spPr bwMode="auto">
          <a:xfrm>
            <a:off x="1785918" y="2214554"/>
            <a:ext cx="5286412" cy="857256"/>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dirty="0"/>
          </a:p>
        </p:txBody>
      </p:sp>
      <p:sp>
        <p:nvSpPr>
          <p:cNvPr id="3" name="2 İçerik Yer Tutucusu"/>
          <p:cNvSpPr>
            <a:spLocks noGrp="1"/>
          </p:cNvSpPr>
          <p:nvPr>
            <p:ph idx="1"/>
          </p:nvPr>
        </p:nvSpPr>
        <p:spPr/>
        <p:txBody>
          <a:bodyPr/>
          <a:lstStyle/>
          <a:p>
            <a:endParaRPr lang="tr-TR" dirty="0"/>
          </a:p>
        </p:txBody>
      </p:sp>
      <p:pic>
        <p:nvPicPr>
          <p:cNvPr id="60418" name="Picture 2"/>
          <p:cNvPicPr>
            <a:picLocks noChangeAspect="1" noChangeArrowheads="1"/>
          </p:cNvPicPr>
          <p:nvPr/>
        </p:nvPicPr>
        <p:blipFill>
          <a:blip r:embed="rId2" cstate="print"/>
          <a:srcRect/>
          <a:stretch>
            <a:fillRect/>
          </a:stretch>
        </p:blipFill>
        <p:spPr bwMode="auto">
          <a:xfrm>
            <a:off x="1428728" y="1928802"/>
            <a:ext cx="6088105" cy="4214842"/>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r>
              <a:rPr lang="tr-TR" dirty="0" smtClean="0"/>
              <a:t>4.11. ÖZET</a:t>
            </a:r>
            <a:endParaRPr lang="tr-TR" dirty="0"/>
          </a:p>
        </p:txBody>
      </p:sp>
      <p:sp>
        <p:nvSpPr>
          <p:cNvPr id="3" name="2 İçerik Yer Tutucusu"/>
          <p:cNvSpPr>
            <a:spLocks noGrp="1"/>
          </p:cNvSpPr>
          <p:nvPr>
            <p:ph idx="1"/>
          </p:nvPr>
        </p:nvSpPr>
        <p:spPr/>
        <p:txBody>
          <a:bodyPr>
            <a:normAutofit fontScale="77500" lnSpcReduction="20000"/>
          </a:bodyPr>
          <a:lstStyle/>
          <a:p>
            <a:pPr algn="just"/>
            <a:r>
              <a:rPr lang="tr-TR" dirty="0" smtClean="0"/>
              <a:t>Yapay </a:t>
            </a:r>
            <a:r>
              <a:rPr lang="tr-TR" dirty="0" err="1" smtClean="0"/>
              <a:t>nöral</a:t>
            </a:r>
            <a:r>
              <a:rPr lang="tr-TR" dirty="0" smtClean="0"/>
              <a:t> ağlar biyolojiden esinlenmiştir. Sınıflandırma, optimizasyon ve kümeleme gibi birçok işlemler için uygun olan çok sayıda basit örnekleri vardır. </a:t>
            </a:r>
          </a:p>
          <a:p>
            <a:pPr algn="just"/>
            <a:r>
              <a:rPr lang="tr-TR" dirty="0" err="1" smtClean="0"/>
              <a:t>Nöral</a:t>
            </a:r>
            <a:r>
              <a:rPr lang="tr-TR" dirty="0" smtClean="0"/>
              <a:t> ağlar çevrelerine bağlı olarak davranışlarını değiştirebilir. Diğer bir deyişle, öğrenme kapasiteleri vardır ve bir kere eğitildiklerinde karar verebilirler. Öğrenme,  eğitilmiş veya eğitilmemiş olabilir. Eğitilmiş öğrenmede, giriş-çıkış vektör çiftleri ağlara verilir, eğitilmemiş öğrenmede olduğu gibi, ağ giriş örüntüleri arasındaki benzerlikleri denetler ve bunları gruplandırır. </a:t>
            </a:r>
            <a:r>
              <a:rPr lang="tr-TR" dirty="0" err="1" smtClean="0"/>
              <a:t>Nöral</a:t>
            </a:r>
            <a:r>
              <a:rPr lang="tr-TR" dirty="0" smtClean="0"/>
              <a:t> ağlar giriş vektörlerini çıkış vektörlerine haritalar ve haritalama parametreleri öğrenme işlemi boyunca kararlaştırılır. </a:t>
            </a:r>
            <a:r>
              <a:rPr lang="tr-TR" dirty="0" err="1" smtClean="0"/>
              <a:t>Nöral</a:t>
            </a:r>
            <a:r>
              <a:rPr lang="tr-TR" dirty="0" smtClean="0"/>
              <a:t> ağlar fonksiyon yaklaştırıcılar olarak kullanılabilir. </a:t>
            </a:r>
            <a:r>
              <a:rPr lang="tr-TR" b="1" dirty="0" smtClean="0"/>
              <a:t>Öğrenme yeteneklerinden dolayı,  </a:t>
            </a:r>
            <a:r>
              <a:rPr lang="tr-TR" b="1" dirty="0" err="1" smtClean="0"/>
              <a:t>nöral</a:t>
            </a:r>
            <a:r>
              <a:rPr lang="tr-TR" b="1" dirty="0" smtClean="0"/>
              <a:t> ağlar, data sıkıştırma, özellik çıkarma ve tanıma için kullanılabilir. </a:t>
            </a:r>
            <a:r>
              <a:rPr lang="tr-TR" dirty="0" err="1" smtClean="0"/>
              <a:t>Nöral</a:t>
            </a:r>
            <a:r>
              <a:rPr lang="tr-TR" dirty="0" smtClean="0"/>
              <a:t> ağlar nümerik seviyede çalışır, </a:t>
            </a:r>
            <a:r>
              <a:rPr lang="tr-TR" dirty="0" err="1" smtClean="0"/>
              <a:t>fuzzy</a:t>
            </a:r>
            <a:r>
              <a:rPr lang="tr-TR" dirty="0" smtClean="0"/>
              <a:t> </a:t>
            </a:r>
            <a:r>
              <a:rPr lang="tr-TR" dirty="0" err="1" smtClean="0"/>
              <a:t>logic</a:t>
            </a:r>
            <a:r>
              <a:rPr lang="tr-TR" dirty="0" smtClean="0"/>
              <a:t> semantik seviyede çalışır. </a:t>
            </a:r>
            <a:r>
              <a:rPr lang="tr-TR" b="1" dirty="0" smtClean="0"/>
              <a:t>Bundan dolayı, iki teknoloji birbirini tamamlar ve </a:t>
            </a:r>
            <a:r>
              <a:rPr lang="tr-TR" b="1" dirty="0" err="1" smtClean="0"/>
              <a:t>hibrit</a:t>
            </a:r>
            <a:r>
              <a:rPr lang="tr-TR" b="1" dirty="0" smtClean="0"/>
              <a:t> sistemler oluşturabiliriz. </a:t>
            </a:r>
            <a:endParaRPr lang="tr-TR"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Başlık"/>
          <p:cNvSpPr>
            <a:spLocks noGrp="1"/>
          </p:cNvSpPr>
          <p:nvPr>
            <p:ph type="title"/>
          </p:nvPr>
        </p:nvSpPr>
        <p:spPr/>
        <p:txBody>
          <a:bodyPr/>
          <a:lstStyle/>
          <a:p>
            <a:endParaRPr lang="tr-TR"/>
          </a:p>
        </p:txBody>
      </p:sp>
      <p:pic>
        <p:nvPicPr>
          <p:cNvPr id="2050" name="Picture 2"/>
          <p:cNvPicPr>
            <a:picLocks noGrp="1" noChangeAspect="1" noChangeArrowheads="1"/>
          </p:cNvPicPr>
          <p:nvPr>
            <p:ph idx="1"/>
          </p:nvPr>
        </p:nvPicPr>
        <p:blipFill>
          <a:blip r:embed="rId2" cstate="print"/>
          <a:srcRect/>
          <a:stretch>
            <a:fillRect/>
          </a:stretch>
        </p:blipFill>
        <p:spPr bwMode="auto">
          <a:xfrm>
            <a:off x="183975" y="714356"/>
            <a:ext cx="3887959" cy="3463722"/>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cstate="print"/>
          <a:srcRect/>
          <a:stretch>
            <a:fillRect/>
          </a:stretch>
        </p:blipFill>
        <p:spPr bwMode="auto">
          <a:xfrm>
            <a:off x="4000496" y="1071546"/>
            <a:ext cx="4537381" cy="2660653"/>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cstate="print"/>
          <a:srcRect/>
          <a:stretch>
            <a:fillRect/>
          </a:stretch>
        </p:blipFill>
        <p:spPr bwMode="auto">
          <a:xfrm>
            <a:off x="3000364" y="3571876"/>
            <a:ext cx="3214710" cy="29391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kış">
  <a:themeElements>
    <a:clrScheme name="Akış">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Akış">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Akış">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1507</TotalTime>
  <Words>4539</Words>
  <Application>Microsoft Office PowerPoint</Application>
  <PresentationFormat>Ekran Gösterisi (4:3)</PresentationFormat>
  <Paragraphs>353</Paragraphs>
  <Slides>83</Slides>
  <Notes>0</Notes>
  <HiddenSlides>0</HiddenSlides>
  <MMClips>0</MMClips>
  <ScaleCrop>false</ScaleCrop>
  <HeadingPairs>
    <vt:vector size="4" baseType="variant">
      <vt:variant>
        <vt:lpstr>Tema</vt:lpstr>
      </vt:variant>
      <vt:variant>
        <vt:i4>1</vt:i4>
      </vt:variant>
      <vt:variant>
        <vt:lpstr>Slayt Başlıkları</vt:lpstr>
      </vt:variant>
      <vt:variant>
        <vt:i4>83</vt:i4>
      </vt:variant>
    </vt:vector>
  </HeadingPairs>
  <TitlesOfParts>
    <vt:vector size="84" baseType="lpstr">
      <vt:lpstr>Akış</vt:lpstr>
      <vt:lpstr>NÖRAL AĞ TEMELLERİ</vt:lpstr>
      <vt:lpstr>4.1.Giriş</vt:lpstr>
      <vt:lpstr>Slayt 3</vt:lpstr>
      <vt:lpstr>Slayt 4</vt:lpstr>
      <vt:lpstr>Slayt 5</vt:lpstr>
      <vt:lpstr>Slayt 6</vt:lpstr>
      <vt:lpstr>Slayt 7</vt:lpstr>
      <vt:lpstr>Slayt 8</vt:lpstr>
      <vt:lpstr>Slayt 9</vt:lpstr>
      <vt:lpstr>Slayt 10</vt:lpstr>
      <vt:lpstr>Slayt 11</vt:lpstr>
      <vt:lpstr>4.2. Nöron Gösterimi</vt:lpstr>
      <vt:lpstr>Slayt 13</vt:lpstr>
      <vt:lpstr>Slayt 14</vt:lpstr>
      <vt:lpstr>Slayt 15</vt:lpstr>
      <vt:lpstr>Slayt 16</vt:lpstr>
      <vt:lpstr>Slayt 17</vt:lpstr>
      <vt:lpstr>Slayt 18</vt:lpstr>
      <vt:lpstr>Slayt 19</vt:lpstr>
      <vt:lpstr>Slayt 20</vt:lpstr>
      <vt:lpstr>Slayt 21</vt:lpstr>
      <vt:lpstr>4.3. Perseptron</vt:lpstr>
      <vt:lpstr>Slayt 23</vt:lpstr>
      <vt:lpstr>Slayt 24</vt:lpstr>
      <vt:lpstr>Slayt 25</vt:lpstr>
      <vt:lpstr>Slayt 26</vt:lpstr>
      <vt:lpstr>Slayt 27</vt:lpstr>
      <vt:lpstr>Slayt 28</vt:lpstr>
      <vt:lpstr>Slayt 29</vt:lpstr>
      <vt:lpstr>Slayt 30</vt:lpstr>
      <vt:lpstr>Slayt 31</vt:lpstr>
      <vt:lpstr>Slayt 32</vt:lpstr>
      <vt:lpstr>Slayt 33</vt:lpstr>
      <vt:lpstr>4.4. Lineer Ağlar</vt:lpstr>
      <vt:lpstr>Slayt 35</vt:lpstr>
      <vt:lpstr>Slayt 36</vt:lpstr>
      <vt:lpstr>Slayt 37</vt:lpstr>
      <vt:lpstr>Slayt 38</vt:lpstr>
      <vt:lpstr>Slayt 39</vt:lpstr>
      <vt:lpstr>4.5.NonLineer Transfer Fonksiyonlu Tek-Katmanlı Ağlar</vt:lpstr>
      <vt:lpstr>Slayt 41</vt:lpstr>
      <vt:lpstr>Slayt 42</vt:lpstr>
      <vt:lpstr>Slayt 43</vt:lpstr>
      <vt:lpstr>Slayt 44</vt:lpstr>
      <vt:lpstr>Slayt 45</vt:lpstr>
      <vt:lpstr>4.5. Geri Yayılım</vt:lpstr>
      <vt:lpstr>Slayt 47</vt:lpstr>
      <vt:lpstr>Slayt 48</vt:lpstr>
      <vt:lpstr>Slayt 49</vt:lpstr>
      <vt:lpstr>Slayt 50</vt:lpstr>
      <vt:lpstr>Slayt 51</vt:lpstr>
      <vt:lpstr>Slayt 52</vt:lpstr>
      <vt:lpstr>Slayt 53</vt:lpstr>
      <vt:lpstr>4.7. Kohonen Özellik Haritaları</vt:lpstr>
      <vt:lpstr>Slayt 55</vt:lpstr>
      <vt:lpstr>Slayt 56</vt:lpstr>
      <vt:lpstr>Slayt 57</vt:lpstr>
      <vt:lpstr>Slayt 58</vt:lpstr>
      <vt:lpstr>4.8. Rekabete Dayalı Öğrenme</vt:lpstr>
      <vt:lpstr>Slayt 60</vt:lpstr>
      <vt:lpstr>Slayt 61</vt:lpstr>
      <vt:lpstr>Slayt 62</vt:lpstr>
      <vt:lpstr>Slayt 63</vt:lpstr>
      <vt:lpstr>Slayt 64</vt:lpstr>
      <vt:lpstr>Slayt 65</vt:lpstr>
      <vt:lpstr>Slayt 66</vt:lpstr>
      <vt:lpstr>4.9. Hopfield Ağları</vt:lpstr>
      <vt:lpstr>Slayt 68</vt:lpstr>
      <vt:lpstr>Slayt 69</vt:lpstr>
      <vt:lpstr>Slayt 70</vt:lpstr>
      <vt:lpstr>Slayt 71</vt:lpstr>
      <vt:lpstr>Slayt 72</vt:lpstr>
      <vt:lpstr>Slayt 73</vt:lpstr>
      <vt:lpstr>Slayt 74</vt:lpstr>
      <vt:lpstr>Slayt 75</vt:lpstr>
      <vt:lpstr>4.10. CounterPropagation Ağ</vt:lpstr>
      <vt:lpstr>Slayt 77</vt:lpstr>
      <vt:lpstr>Slayt 78</vt:lpstr>
      <vt:lpstr>Slayt 79</vt:lpstr>
      <vt:lpstr>Slayt 80</vt:lpstr>
      <vt:lpstr>Slayt 81</vt:lpstr>
      <vt:lpstr>Slayt 82</vt:lpstr>
      <vt:lpstr>4.11. ÖZET</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NÖRAL AĞ TEMELLERİ</dc:title>
  <dc:creator>Win7</dc:creator>
  <cp:lastModifiedBy>Burhan</cp:lastModifiedBy>
  <cp:revision>264</cp:revision>
  <dcterms:created xsi:type="dcterms:W3CDTF">2011-06-07T10:43:02Z</dcterms:created>
  <dcterms:modified xsi:type="dcterms:W3CDTF">2014-04-17T07:45:49Z</dcterms:modified>
</cp:coreProperties>
</file>